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3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4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6.xml" ContentType="application/vnd.openxmlformats-officedocument.presentationml.notesSlide+xml"/>
  <Override PartName="/ppt/tags/tag128.xml" ContentType="application/vnd.openxmlformats-officedocument.presentationml.tags+xml"/>
  <Override PartName="/ppt/notesSlides/notesSlide2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8.xml" ContentType="application/vnd.openxmlformats-officedocument.presentationml.notesSlide+xml"/>
  <Override PartName="/ppt/tags/tag144.xml" ContentType="application/vnd.openxmlformats-officedocument.presentationml.tags+xml"/>
  <Override PartName="/ppt/notesSlides/notesSlide29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0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1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33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34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5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6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37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8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39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4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4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42.xml" ContentType="application/vnd.openxmlformats-officedocument.presentationml.notesSlide+xml"/>
  <Override PartName="/ppt/tags/tag217.xml" ContentType="application/vnd.openxmlformats-officedocument.presentationml.tags+xml"/>
  <Override PartName="/ppt/notesSlides/notesSlide43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44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45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46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47.xml" ContentType="application/vnd.openxmlformats-officedocument.presentationml.notesSlide+xml"/>
  <Override PartName="/ppt/tags/tag251.xml" ContentType="application/vnd.openxmlformats-officedocument.presentationml.tags+xml"/>
  <Override PartName="/ppt/notesSlides/notesSlide48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49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50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1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52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53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54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55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56.xml" ContentType="application/vnd.openxmlformats-officedocument.presentationml.notesSlide+xml"/>
  <Override PartName="/ppt/tags/tag285.xml" ContentType="application/vnd.openxmlformats-officedocument.presentationml.tags+xml"/>
  <Override PartName="/ppt/notesSlides/notesSlide57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58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59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60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61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62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63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64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65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66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67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68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69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70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71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72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73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notesSlides/notesSlide74.xml" ContentType="application/vnd.openxmlformats-officedocument.presentationml.notesSlide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75.xml" ContentType="application/vnd.openxmlformats-officedocument.presentationml.notesSlide+xml"/>
  <Override PartName="/ppt/tags/tag365.xml" ContentType="application/vnd.openxmlformats-officedocument.presentationml.tags+xml"/>
  <Override PartName="/ppt/notesSlides/notesSlide76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77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notesSlides/notesSlide78.xml" ContentType="application/vnd.openxmlformats-officedocument.presentationml.notesSlide+xml"/>
  <Override PartName="/ppt/tags/tag373.xml" ContentType="application/vnd.openxmlformats-officedocument.presentationml.tags+xml"/>
  <Override PartName="/ppt/notesSlides/notesSlide79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80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81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82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83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notesSlides/notesSlide84.xml" ContentType="application/vnd.openxmlformats-officedocument.presentationml.notesSlide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85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notesSlides/notesSlide86.xml" ContentType="application/vnd.openxmlformats-officedocument.presentationml.notesSlide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87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notesSlides/notesSlide88.xml" ContentType="application/vnd.openxmlformats-officedocument.presentationml.notesSlide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89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notesSlides/notesSlide90.xml" ContentType="application/vnd.openxmlformats-officedocument.presentationml.notesSlide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91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notesSlides/notesSlide92.xml" ContentType="application/vnd.openxmlformats-officedocument.presentationml.notesSlide+xml"/>
  <Override PartName="/ppt/tags/tag440.xml" ContentType="application/vnd.openxmlformats-officedocument.presentationml.tags+xml"/>
  <Override PartName="/ppt/notesSlides/notesSlide93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94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95.xml" ContentType="application/vnd.openxmlformats-officedocument.presentationml.notesSlide+xml"/>
  <Override PartName="/ppt/tags/tag445.xml" ContentType="application/vnd.openxmlformats-officedocument.presentationml.tags+xml"/>
  <Override PartName="/ppt/notesSlides/notesSlide96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97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98.xml" ContentType="application/vnd.openxmlformats-officedocument.presentationml.notesSlide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99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100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101.xml" ContentType="application/vnd.openxmlformats-officedocument.presentationml.notesSlide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notesSlides/notesSlide102.xml" ContentType="application/vnd.openxmlformats-officedocument.presentationml.notesSlide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103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04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105.xml" ContentType="application/vnd.openxmlformats-officedocument.presentationml.notesSlide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sldIdLst>
    <p:sldId id="256" r:id="rId2"/>
    <p:sldId id="266" r:id="rId3"/>
    <p:sldId id="267" r:id="rId4"/>
    <p:sldId id="276" r:id="rId5"/>
    <p:sldId id="286" r:id="rId6"/>
    <p:sldId id="339" r:id="rId7"/>
    <p:sldId id="364" r:id="rId8"/>
    <p:sldId id="340" r:id="rId9"/>
    <p:sldId id="341" r:id="rId10"/>
    <p:sldId id="342" r:id="rId11"/>
    <p:sldId id="288" r:id="rId12"/>
    <p:sldId id="324" r:id="rId13"/>
    <p:sldId id="325" r:id="rId14"/>
    <p:sldId id="326" r:id="rId15"/>
    <p:sldId id="365" r:id="rId16"/>
    <p:sldId id="343" r:id="rId17"/>
    <p:sldId id="344" r:id="rId18"/>
    <p:sldId id="345" r:id="rId19"/>
    <p:sldId id="346" r:id="rId20"/>
    <p:sldId id="347" r:id="rId21"/>
    <p:sldId id="360" r:id="rId22"/>
    <p:sldId id="348" r:id="rId23"/>
    <p:sldId id="349" r:id="rId24"/>
    <p:sldId id="361" r:id="rId25"/>
    <p:sldId id="351" r:id="rId26"/>
    <p:sldId id="353" r:id="rId27"/>
    <p:sldId id="354" r:id="rId28"/>
    <p:sldId id="355" r:id="rId29"/>
    <p:sldId id="356" r:id="rId30"/>
    <p:sldId id="366" r:id="rId31"/>
    <p:sldId id="357" r:id="rId32"/>
    <p:sldId id="358" r:id="rId33"/>
    <p:sldId id="328" r:id="rId34"/>
    <p:sldId id="359" r:id="rId35"/>
    <p:sldId id="362" r:id="rId36"/>
    <p:sldId id="363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3" r:id="rId104"/>
    <p:sldId id="434" r:id="rId105"/>
    <p:sldId id="435" r:id="rId106"/>
    <p:sldId id="436" r:id="rId107"/>
    <p:sldId id="280" r:id="rId108"/>
    <p:sldId id="284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 autoAdjust="0"/>
    <p:restoredTop sz="85520" autoAdjust="0"/>
  </p:normalViewPr>
  <p:slideViewPr>
    <p:cSldViewPr snapToGrid="0">
      <p:cViewPr varScale="1">
        <p:scale>
          <a:sx n="90" d="100"/>
          <a:sy n="90" d="100"/>
        </p:scale>
        <p:origin x="132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A8160-444E-4086-B454-8FE8F8BAE13D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40A2B-5328-41E6-8B05-DBD9FD3C8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*****Preparation Notes*****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taking this course should already have covered</a:t>
            </a:r>
            <a:r>
              <a:rPr lang="en-US" baseline="0" dirty="0"/>
              <a:t> linear algebra elsewhere.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will use linear algebra extensively in this course.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2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991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886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3889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349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0598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191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078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4080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2644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</p:txBody>
      </p:sp>
    </p:spTree>
    <p:extLst>
      <p:ext uri="{BB962C8B-B14F-4D97-AF65-F5344CB8AC3E}">
        <p14:creationId xmlns:p14="http://schemas.microsoft.com/office/powerpoint/2010/main" val="351852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12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5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8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81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81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6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8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23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02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18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03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27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855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16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58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52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38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9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94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3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24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579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94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382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171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50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60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33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18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425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6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141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37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271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49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206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70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163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4255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99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39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9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9113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805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402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183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95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607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0658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5011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03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551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90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0112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67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0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14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374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802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030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3612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81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58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28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642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308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160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9244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4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544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047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3107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0750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3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61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300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0438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334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410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314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3680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6285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0305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681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05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9326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2296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1502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6430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48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9637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5978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123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1931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5720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0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0098" y="1562793"/>
            <a:ext cx="7892169" cy="239504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000" b="1">
                <a:latin typeface="Minion Pro" panose="02040503050306020203" pitchFamily="18" charset="0"/>
              </a:defRPr>
            </a:lvl1pPr>
          </a:lstStyle>
          <a:p>
            <a:r>
              <a:rPr lang="en-US" dirty="0"/>
              <a:t>Add title here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59429" y="4236521"/>
            <a:ext cx="7882839" cy="1655762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800" b="1" kern="1200" spc="90" baseline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Lesson number here</a:t>
            </a:r>
          </a:p>
          <a:p>
            <a:r>
              <a:rPr lang="en-US" dirty="0"/>
              <a:t>Add </a:t>
            </a:r>
            <a:r>
              <a:rPr lang="en-US"/>
              <a:t>Lesson title here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559836" y="6458988"/>
            <a:ext cx="3844213" cy="399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© 2020 UMass Amherst Global.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183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6556"/>
            <a:ext cx="10401300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75"/>
            <a:ext cx="10280779" cy="4343048"/>
          </a:xfrm>
        </p:spPr>
        <p:txBody>
          <a:bodyPr>
            <a:normAutofit/>
          </a:bodyPr>
          <a:lstStyle>
            <a:lvl1pPr>
              <a:defRPr sz="24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714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02106"/>
            <a:ext cx="10515600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8702"/>
            <a:ext cx="10280779" cy="4343048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9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F78E-71B1-48FB-87EC-0A576DAED1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D2F2B-FF99-4569-9466-C8658579E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793F-7623-47AC-B71F-B9B5042A74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0E83-DDB6-406A-84E0-9F28DCD64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68453"/>
            <a:ext cx="10633009" cy="12863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2BB2B-4866-4680-95FD-DD4C8D0B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230"/>
            <a:ext cx="10280779" cy="3810396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12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8261"/>
            <a:ext cx="10515600" cy="75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10280779" cy="266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Add bullets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106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Chapter 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8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23.xml"/><Relationship Id="rId21" Type="http://schemas.openxmlformats.org/officeDocument/2006/relationships/image" Target="../media/image25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29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8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tags" Target="../tags/tag30.xml"/><Relationship Id="rId19" Type="http://schemas.openxmlformats.org/officeDocument/2006/relationships/image" Target="../media/image2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68.xml"/><Relationship Id="rId7" Type="http://schemas.openxmlformats.org/officeDocument/2006/relationships/notesSlide" Target="../notesSlides/notesSlide100.xml"/><Relationship Id="rId12" Type="http://schemas.openxmlformats.org/officeDocument/2006/relationships/image" Target="../media/image103.png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5.png"/><Relationship Id="rId5" Type="http://schemas.openxmlformats.org/officeDocument/2006/relationships/tags" Target="../tags/tag470.xml"/><Relationship Id="rId10" Type="http://schemas.openxmlformats.org/officeDocument/2006/relationships/image" Target="../media/image264.png"/><Relationship Id="rId4" Type="http://schemas.openxmlformats.org/officeDocument/2006/relationships/tags" Target="../tags/tag469.xml"/><Relationship Id="rId9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7.png"/><Relationship Id="rId3" Type="http://schemas.openxmlformats.org/officeDocument/2006/relationships/tags" Target="../tags/tag473.xml"/><Relationship Id="rId7" Type="http://schemas.openxmlformats.org/officeDocument/2006/relationships/tags" Target="../tags/tag477.xml"/><Relationship Id="rId12" Type="http://schemas.openxmlformats.org/officeDocument/2006/relationships/image" Target="../media/image266.png"/><Relationship Id="rId2" Type="http://schemas.openxmlformats.org/officeDocument/2006/relationships/tags" Target="../tags/tag472.xml"/><Relationship Id="rId16" Type="http://schemas.openxmlformats.org/officeDocument/2006/relationships/image" Target="../media/image270.png"/><Relationship Id="rId1" Type="http://schemas.openxmlformats.org/officeDocument/2006/relationships/tags" Target="../tags/tag471.xml"/><Relationship Id="rId6" Type="http://schemas.openxmlformats.org/officeDocument/2006/relationships/tags" Target="../tags/tag476.xml"/><Relationship Id="rId11" Type="http://schemas.openxmlformats.org/officeDocument/2006/relationships/image" Target="../media/image23.png"/><Relationship Id="rId5" Type="http://schemas.openxmlformats.org/officeDocument/2006/relationships/tags" Target="../tags/tag475.xml"/><Relationship Id="rId15" Type="http://schemas.openxmlformats.org/officeDocument/2006/relationships/image" Target="../media/image269.png"/><Relationship Id="rId10" Type="http://schemas.openxmlformats.org/officeDocument/2006/relationships/image" Target="../media/image22.png"/><Relationship Id="rId4" Type="http://schemas.openxmlformats.org/officeDocument/2006/relationships/tags" Target="../tags/tag474.xml"/><Relationship Id="rId9" Type="http://schemas.openxmlformats.org/officeDocument/2006/relationships/notesSlide" Target="../notesSlides/notesSlide101.xml"/><Relationship Id="rId14" Type="http://schemas.openxmlformats.org/officeDocument/2006/relationships/image" Target="../media/image26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tags" Target="../tags/tag480.xml"/><Relationship Id="rId7" Type="http://schemas.openxmlformats.org/officeDocument/2006/relationships/notesSlide" Target="../notesSlides/notesSlide102.xml"/><Relationship Id="rId12" Type="http://schemas.openxmlformats.org/officeDocument/2006/relationships/image" Target="../media/image23.png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tags" Target="../tags/tag482.xml"/><Relationship Id="rId10" Type="http://schemas.openxmlformats.org/officeDocument/2006/relationships/image" Target="../media/image272.png"/><Relationship Id="rId4" Type="http://schemas.openxmlformats.org/officeDocument/2006/relationships/tags" Target="../tags/tag481.xml"/><Relationship Id="rId9" Type="http://schemas.openxmlformats.org/officeDocument/2006/relationships/image" Target="../media/image24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tags" Target="../tags/tag485.xml"/><Relationship Id="rId7" Type="http://schemas.openxmlformats.org/officeDocument/2006/relationships/image" Target="../media/image23.png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tags" Target="../tags/tag488.xml"/><Relationship Id="rId7" Type="http://schemas.openxmlformats.org/officeDocument/2006/relationships/image" Target="../media/image23.png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5.xml"/><Relationship Id="rId13" Type="http://schemas.openxmlformats.org/officeDocument/2006/relationships/image" Target="../media/image275.png"/><Relationship Id="rId3" Type="http://schemas.openxmlformats.org/officeDocument/2006/relationships/tags" Target="../tags/tag49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7.png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image" Target="../media/image266.png"/><Relationship Id="rId5" Type="http://schemas.openxmlformats.org/officeDocument/2006/relationships/tags" Target="../tags/tag493.xml"/><Relationship Id="rId10" Type="http://schemas.openxmlformats.org/officeDocument/2006/relationships/image" Target="../media/image23.png"/><Relationship Id="rId4" Type="http://schemas.openxmlformats.org/officeDocument/2006/relationships/tags" Target="../tags/tag492.xml"/><Relationship Id="rId9" Type="http://schemas.openxmlformats.org/officeDocument/2006/relationships/image" Target="../media/image22.png"/><Relationship Id="rId14" Type="http://schemas.openxmlformats.org/officeDocument/2006/relationships/image" Target="../media/image27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image" Target="../media/image23.png"/><Relationship Id="rId18" Type="http://schemas.openxmlformats.org/officeDocument/2006/relationships/image" Target="../media/image281.png"/><Relationship Id="rId3" Type="http://schemas.openxmlformats.org/officeDocument/2006/relationships/tags" Target="../tags/tag497.xml"/><Relationship Id="rId7" Type="http://schemas.openxmlformats.org/officeDocument/2006/relationships/tags" Target="../tags/tag501.xml"/><Relationship Id="rId12" Type="http://schemas.openxmlformats.org/officeDocument/2006/relationships/image" Target="../media/image22.png"/><Relationship Id="rId17" Type="http://schemas.openxmlformats.org/officeDocument/2006/relationships/image" Target="../media/image280.png"/><Relationship Id="rId2" Type="http://schemas.openxmlformats.org/officeDocument/2006/relationships/tags" Target="../tags/tag496.xml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notesSlide" Target="../notesSlides/notesSlide106.xml"/><Relationship Id="rId5" Type="http://schemas.openxmlformats.org/officeDocument/2006/relationships/tags" Target="../tags/tag499.xml"/><Relationship Id="rId15" Type="http://schemas.openxmlformats.org/officeDocument/2006/relationships/image" Target="../media/image27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2.png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image" Target="../media/image2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ilitycourse.com/chapter6/6_0_0_intro.php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8.xml"/><Relationship Id="rId7" Type="http://schemas.openxmlformats.org/officeDocument/2006/relationships/image" Target="../media/image3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6.png"/><Relationship Id="rId17" Type="http://schemas.openxmlformats.org/officeDocument/2006/relationships/image" Target="../media/image42.png"/><Relationship Id="rId2" Type="http://schemas.openxmlformats.org/officeDocument/2006/relationships/tags" Target="../tags/tag42.xml"/><Relationship Id="rId16" Type="http://schemas.openxmlformats.org/officeDocument/2006/relationships/image" Target="../media/image41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5.png"/><Relationship Id="rId5" Type="http://schemas.openxmlformats.org/officeDocument/2006/relationships/tags" Target="../tags/tag45.xml"/><Relationship Id="rId15" Type="http://schemas.openxmlformats.org/officeDocument/2006/relationships/image" Target="../media/image40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46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53.xml"/><Relationship Id="rId10" Type="http://schemas.openxmlformats.org/officeDocument/2006/relationships/image" Target="../media/image22.png"/><Relationship Id="rId4" Type="http://schemas.openxmlformats.org/officeDocument/2006/relationships/tags" Target="../tags/tag52.xml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47.png"/><Relationship Id="rId5" Type="http://schemas.openxmlformats.org/officeDocument/2006/relationships/tags" Target="../tags/tag58.xml"/><Relationship Id="rId10" Type="http://schemas.openxmlformats.org/officeDocument/2006/relationships/image" Target="../media/image23.png"/><Relationship Id="rId4" Type="http://schemas.openxmlformats.org/officeDocument/2006/relationships/tags" Target="../tags/tag57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2.xml"/><Relationship Id="rId7" Type="http://schemas.openxmlformats.org/officeDocument/2006/relationships/image" Target="../media/image8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tags" Target="../tags/tag63.xml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66.xml"/><Relationship Id="rId7" Type="http://schemas.openxmlformats.org/officeDocument/2006/relationships/image" Target="../media/image51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4.png"/><Relationship Id="rId26" Type="http://schemas.openxmlformats.org/officeDocument/2006/relationships/image" Target="../media/image15.png"/><Relationship Id="rId3" Type="http://schemas.openxmlformats.org/officeDocument/2006/relationships/tags" Target="../tags/tag69.xml"/><Relationship Id="rId21" Type="http://schemas.openxmlformats.org/officeDocument/2006/relationships/image" Target="../media/image57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2" Type="http://schemas.openxmlformats.org/officeDocument/2006/relationships/tags" Target="../tags/tag68.xml"/><Relationship Id="rId16" Type="http://schemas.openxmlformats.org/officeDocument/2006/relationships/image" Target="../media/image23.png"/><Relationship Id="rId20" Type="http://schemas.openxmlformats.org/officeDocument/2006/relationships/image" Target="../media/image5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59.png"/><Relationship Id="rId5" Type="http://schemas.openxmlformats.org/officeDocument/2006/relationships/tags" Target="../tags/tag71.xml"/><Relationship Id="rId15" Type="http://schemas.openxmlformats.org/officeDocument/2006/relationships/image" Target="../media/image22.png"/><Relationship Id="rId23" Type="http://schemas.openxmlformats.org/officeDocument/2006/relationships/image" Target="../media/image14.png"/><Relationship Id="rId10" Type="http://schemas.openxmlformats.org/officeDocument/2006/relationships/tags" Target="../tags/tag76.xml"/><Relationship Id="rId19" Type="http://schemas.openxmlformats.org/officeDocument/2006/relationships/image" Target="../media/image55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18.xml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81.xml"/><Relationship Id="rId7" Type="http://schemas.openxmlformats.org/officeDocument/2006/relationships/image" Target="../media/image6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84.xml"/><Relationship Id="rId7" Type="http://schemas.openxmlformats.org/officeDocument/2006/relationships/image" Target="../media/image65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67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1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22.png"/><Relationship Id="rId5" Type="http://schemas.openxmlformats.org/officeDocument/2006/relationships/tags" Target="../tags/tag89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8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5.xml"/><Relationship Id="rId7" Type="http://schemas.openxmlformats.org/officeDocument/2006/relationships/image" Target="../media/image6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png"/><Relationship Id="rId4" Type="http://schemas.openxmlformats.org/officeDocument/2006/relationships/tags" Target="../tags/tag96.xml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99.xml"/><Relationship Id="rId7" Type="http://schemas.openxmlformats.org/officeDocument/2006/relationships/image" Target="../media/image22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73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22.png"/><Relationship Id="rId5" Type="http://schemas.openxmlformats.org/officeDocument/2006/relationships/tags" Target="../tags/tag104.xml"/><Relationship Id="rId10" Type="http://schemas.openxmlformats.org/officeDocument/2006/relationships/image" Target="../media/image23.png"/><Relationship Id="rId4" Type="http://schemas.openxmlformats.org/officeDocument/2006/relationships/tags" Target="../tags/tag103.xml"/><Relationship Id="rId9" Type="http://schemas.openxmlformats.org/officeDocument/2006/relationships/notesSlide" Target="../notesSlides/notesSlide24.xml"/><Relationship Id="rId1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notesSlide" Target="../notesSlides/notesSlide25.xml"/><Relationship Id="rId26" Type="http://schemas.openxmlformats.org/officeDocument/2006/relationships/image" Target="../media/image77.png"/><Relationship Id="rId3" Type="http://schemas.openxmlformats.org/officeDocument/2006/relationships/tags" Target="../tags/tag109.xml"/><Relationship Id="rId21" Type="http://schemas.openxmlformats.org/officeDocument/2006/relationships/image" Target="../media/image26.png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0.png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image" Target="../media/image23.png"/><Relationship Id="rId29" Type="http://schemas.openxmlformats.org/officeDocument/2006/relationships/image" Target="../media/image79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image" Target="../media/image28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image" Target="../media/image27.png"/><Relationship Id="rId28" Type="http://schemas.openxmlformats.org/officeDocument/2006/relationships/image" Target="../media/image78.png"/><Relationship Id="rId10" Type="http://schemas.openxmlformats.org/officeDocument/2006/relationships/tags" Target="../tags/tag116.xml"/><Relationship Id="rId19" Type="http://schemas.openxmlformats.org/officeDocument/2006/relationships/image" Target="../media/image22.png"/><Relationship Id="rId31" Type="http://schemas.openxmlformats.org/officeDocument/2006/relationships/image" Target="../media/image81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image" Target="../media/image76.png"/><Relationship Id="rId27" Type="http://schemas.openxmlformats.org/officeDocument/2006/relationships/image" Target="../media/image32.png"/><Relationship Id="rId30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5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8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127.xml"/><Relationship Id="rId10" Type="http://schemas.openxmlformats.org/officeDocument/2006/relationships/image" Target="../media/image22.png"/><Relationship Id="rId4" Type="http://schemas.openxmlformats.org/officeDocument/2006/relationships/tags" Target="../tags/tag126.xml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image" Target="../media/image22.png"/><Relationship Id="rId26" Type="http://schemas.openxmlformats.org/officeDocument/2006/relationships/image" Target="../media/image32.png"/><Relationship Id="rId3" Type="http://schemas.openxmlformats.org/officeDocument/2006/relationships/tags" Target="../tags/tag131.xml"/><Relationship Id="rId21" Type="http://schemas.openxmlformats.org/officeDocument/2006/relationships/image" Target="../media/image76.pn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notesSlide" Target="../notesSlides/notesSlide28.xml"/><Relationship Id="rId25" Type="http://schemas.openxmlformats.org/officeDocument/2006/relationships/image" Target="../media/image77.png"/><Relationship Id="rId2" Type="http://schemas.openxmlformats.org/officeDocument/2006/relationships/tags" Target="../tags/tag130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6.png"/><Relationship Id="rId29" Type="http://schemas.openxmlformats.org/officeDocument/2006/relationships/image" Target="../media/image85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30.png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image" Target="../media/image28.png"/><Relationship Id="rId28" Type="http://schemas.openxmlformats.org/officeDocument/2006/relationships/image" Target="../media/image79.png"/><Relationship Id="rId10" Type="http://schemas.openxmlformats.org/officeDocument/2006/relationships/tags" Target="../tags/tag138.xml"/><Relationship Id="rId19" Type="http://schemas.openxmlformats.org/officeDocument/2006/relationships/image" Target="../media/image23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image" Target="../media/image27.png"/><Relationship Id="rId27" Type="http://schemas.openxmlformats.org/officeDocument/2006/relationships/image" Target="../media/image78.png"/><Relationship Id="rId30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47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9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149.xml"/><Relationship Id="rId10" Type="http://schemas.openxmlformats.org/officeDocument/2006/relationships/image" Target="../media/image90.png"/><Relationship Id="rId4" Type="http://schemas.openxmlformats.org/officeDocument/2006/relationships/tags" Target="../tags/tag148.xml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52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94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154.xml"/><Relationship Id="rId10" Type="http://schemas.openxmlformats.org/officeDocument/2006/relationships/image" Target="../media/image93.png"/><Relationship Id="rId4" Type="http://schemas.openxmlformats.org/officeDocument/2006/relationships/tags" Target="../tags/tag153.xml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57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98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tags" Target="../tags/tag159.xml"/><Relationship Id="rId10" Type="http://schemas.openxmlformats.org/officeDocument/2006/relationships/image" Target="../media/image97.png"/><Relationship Id="rId4" Type="http://schemas.openxmlformats.org/officeDocument/2006/relationships/tags" Target="../tags/tag158.xml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101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5" Type="http://schemas.openxmlformats.org/officeDocument/2006/relationships/tags" Target="../tags/tag164.xml"/><Relationship Id="rId10" Type="http://schemas.openxmlformats.org/officeDocument/2006/relationships/image" Target="../media/image99.png"/><Relationship Id="rId4" Type="http://schemas.openxmlformats.org/officeDocument/2006/relationships/tags" Target="../tags/tag163.xml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67.xml"/><Relationship Id="rId7" Type="http://schemas.openxmlformats.org/officeDocument/2006/relationships/image" Target="../media/image23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70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106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5.png"/><Relationship Id="rId5" Type="http://schemas.openxmlformats.org/officeDocument/2006/relationships/tags" Target="../tags/tag172.xml"/><Relationship Id="rId10" Type="http://schemas.openxmlformats.org/officeDocument/2006/relationships/image" Target="../media/image104.png"/><Relationship Id="rId4" Type="http://schemas.openxmlformats.org/officeDocument/2006/relationships/tags" Target="../tags/tag171.xml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75.xml"/><Relationship Id="rId7" Type="http://schemas.openxmlformats.org/officeDocument/2006/relationships/image" Target="../media/image10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76.xml"/><Relationship Id="rId9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79.xml"/><Relationship Id="rId7" Type="http://schemas.openxmlformats.org/officeDocument/2006/relationships/image" Target="../media/image110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180.xml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115.png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4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image" Target="../media/image23.png"/><Relationship Id="rId5" Type="http://schemas.openxmlformats.org/officeDocument/2006/relationships/tags" Target="../tags/tag185.xml"/><Relationship Id="rId10" Type="http://schemas.openxmlformats.org/officeDocument/2006/relationships/image" Target="../media/image112.png"/><Relationship Id="rId4" Type="http://schemas.openxmlformats.org/officeDocument/2006/relationships/tags" Target="../tags/tag184.xml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1.png"/><Relationship Id="rId3" Type="http://schemas.openxmlformats.org/officeDocument/2006/relationships/tags" Target="../tags/tag189.xml"/><Relationship Id="rId21" Type="http://schemas.openxmlformats.org/officeDocument/2006/relationships/image" Target="../media/image117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image" Target="../media/image116.png"/><Relationship Id="rId2" Type="http://schemas.openxmlformats.org/officeDocument/2006/relationships/tags" Target="../tags/tag188.xml"/><Relationship Id="rId16" Type="http://schemas.openxmlformats.org/officeDocument/2006/relationships/image" Target="../media/image22.png"/><Relationship Id="rId20" Type="http://schemas.openxmlformats.org/officeDocument/2006/relationships/image" Target="../media/image103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image" Target="../media/image23.png"/><Relationship Id="rId23" Type="http://schemas.openxmlformats.org/officeDocument/2006/relationships/image" Target="../media/image119.png"/><Relationship Id="rId10" Type="http://schemas.openxmlformats.org/officeDocument/2006/relationships/tags" Target="../tags/tag196.xml"/><Relationship Id="rId19" Type="http://schemas.openxmlformats.org/officeDocument/2006/relationships/image" Target="../media/image32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notesSlide" Target="../notesSlides/notesSlide39.xml"/><Relationship Id="rId22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ilitycours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3" Type="http://schemas.openxmlformats.org/officeDocument/2006/relationships/tags" Target="../tags/tag201.xml"/><Relationship Id="rId21" Type="http://schemas.openxmlformats.org/officeDocument/2006/relationships/image" Target="../media/image32.png"/><Relationship Id="rId7" Type="http://schemas.openxmlformats.org/officeDocument/2006/relationships/tags" Target="../tags/tag205.xml"/><Relationship Id="rId12" Type="http://schemas.openxmlformats.org/officeDocument/2006/relationships/notesSlide" Target="../notesSlides/notesSlide40.xml"/><Relationship Id="rId17" Type="http://schemas.openxmlformats.org/officeDocument/2006/relationships/image" Target="../media/image28.png"/><Relationship Id="rId2" Type="http://schemas.openxmlformats.org/officeDocument/2006/relationships/tags" Target="../tags/tag200.xml"/><Relationship Id="rId16" Type="http://schemas.openxmlformats.org/officeDocument/2006/relationships/image" Target="../media/image121.png"/><Relationship Id="rId20" Type="http://schemas.openxmlformats.org/officeDocument/2006/relationships/image" Target="../media/image31.png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03.xml"/><Relationship Id="rId15" Type="http://schemas.openxmlformats.org/officeDocument/2006/relationships/image" Target="../media/image120.png"/><Relationship Id="rId10" Type="http://schemas.openxmlformats.org/officeDocument/2006/relationships/tags" Target="../tags/tag208.xml"/><Relationship Id="rId19" Type="http://schemas.openxmlformats.org/officeDocument/2006/relationships/image" Target="../media/image30.png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125.png"/><Relationship Id="rId3" Type="http://schemas.openxmlformats.org/officeDocument/2006/relationships/tags" Target="../tags/tag2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4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22.png"/><Relationship Id="rId5" Type="http://schemas.openxmlformats.org/officeDocument/2006/relationships/tags" Target="../tags/tag213.xml"/><Relationship Id="rId10" Type="http://schemas.openxmlformats.org/officeDocument/2006/relationships/image" Target="../media/image123.png"/><Relationship Id="rId4" Type="http://schemas.openxmlformats.org/officeDocument/2006/relationships/tags" Target="../tags/tag212.xml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7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220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98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tags" Target="../tags/tag222.xml"/><Relationship Id="rId10" Type="http://schemas.openxmlformats.org/officeDocument/2006/relationships/image" Target="../media/image97.png"/><Relationship Id="rId4" Type="http://schemas.openxmlformats.org/officeDocument/2006/relationships/tags" Target="../tags/tag221.xml"/><Relationship Id="rId9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13" Type="http://schemas.openxmlformats.org/officeDocument/2006/relationships/image" Target="../media/image132.png"/><Relationship Id="rId3" Type="http://schemas.openxmlformats.org/officeDocument/2006/relationships/tags" Target="../tags/tag2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1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image" Target="../media/image130.png"/><Relationship Id="rId5" Type="http://schemas.openxmlformats.org/officeDocument/2006/relationships/tags" Target="../tags/tag227.xml"/><Relationship Id="rId10" Type="http://schemas.openxmlformats.org/officeDocument/2006/relationships/image" Target="../media/image6.png"/><Relationship Id="rId4" Type="http://schemas.openxmlformats.org/officeDocument/2006/relationships/tags" Target="../tags/tag226.xml"/><Relationship Id="rId9" Type="http://schemas.openxmlformats.org/officeDocument/2006/relationships/image" Target="../media/image5.png"/><Relationship Id="rId1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image" Target="../media/image136.pn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image" Target="../media/image135.png"/><Relationship Id="rId17" Type="http://schemas.openxmlformats.org/officeDocument/2006/relationships/image" Target="../media/image138.png"/><Relationship Id="rId2" Type="http://schemas.openxmlformats.org/officeDocument/2006/relationships/tags" Target="../tags/tag230.xml"/><Relationship Id="rId16" Type="http://schemas.openxmlformats.org/officeDocument/2006/relationships/image" Target="../media/image23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34.png"/><Relationship Id="rId5" Type="http://schemas.openxmlformats.org/officeDocument/2006/relationships/tags" Target="../tags/tag233.xml"/><Relationship Id="rId15" Type="http://schemas.openxmlformats.org/officeDocument/2006/relationships/image" Target="../media/image137.png"/><Relationship Id="rId10" Type="http://schemas.openxmlformats.org/officeDocument/2006/relationships/notesSlide" Target="../notesSlides/notesSlide46.xml"/><Relationship Id="rId4" Type="http://schemas.openxmlformats.org/officeDocument/2006/relationships/tags" Target="../tags/tag23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18" Type="http://schemas.openxmlformats.org/officeDocument/2006/relationships/image" Target="../media/image140.png"/><Relationship Id="rId26" Type="http://schemas.openxmlformats.org/officeDocument/2006/relationships/image" Target="../media/image29.png"/><Relationship Id="rId3" Type="http://schemas.openxmlformats.org/officeDocument/2006/relationships/tags" Target="../tags/tag239.xml"/><Relationship Id="rId21" Type="http://schemas.openxmlformats.org/officeDocument/2006/relationships/image" Target="../media/image23.png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17" Type="http://schemas.openxmlformats.org/officeDocument/2006/relationships/image" Target="../media/image139.png"/><Relationship Id="rId25" Type="http://schemas.openxmlformats.org/officeDocument/2006/relationships/image" Target="../media/image28.png"/><Relationship Id="rId2" Type="http://schemas.openxmlformats.org/officeDocument/2006/relationships/tags" Target="../tags/tag238.xml"/><Relationship Id="rId16" Type="http://schemas.openxmlformats.org/officeDocument/2006/relationships/notesSlide" Target="../notesSlides/notesSlide47.xml"/><Relationship Id="rId20" Type="http://schemas.openxmlformats.org/officeDocument/2006/relationships/image" Target="../media/image142.png"/><Relationship Id="rId29" Type="http://schemas.openxmlformats.org/officeDocument/2006/relationships/image" Target="../media/image32.png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24" Type="http://schemas.openxmlformats.org/officeDocument/2006/relationships/image" Target="../media/image121.png"/><Relationship Id="rId5" Type="http://schemas.openxmlformats.org/officeDocument/2006/relationships/tags" Target="../tags/tag24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20.png"/><Relationship Id="rId28" Type="http://schemas.openxmlformats.org/officeDocument/2006/relationships/image" Target="../media/image31.png"/><Relationship Id="rId10" Type="http://schemas.openxmlformats.org/officeDocument/2006/relationships/tags" Target="../tags/tag246.xml"/><Relationship Id="rId19" Type="http://schemas.openxmlformats.org/officeDocument/2006/relationships/image" Target="../media/image141.png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Relationship Id="rId22" Type="http://schemas.openxmlformats.org/officeDocument/2006/relationships/image" Target="../media/image22.png"/><Relationship Id="rId27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1.xml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13" Type="http://schemas.openxmlformats.org/officeDocument/2006/relationships/image" Target="../media/image145.png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image" Target="../media/image144.png"/><Relationship Id="rId2" Type="http://schemas.openxmlformats.org/officeDocument/2006/relationships/tags" Target="../tags/tag253.xml"/><Relationship Id="rId16" Type="http://schemas.openxmlformats.org/officeDocument/2006/relationships/image" Target="../media/image148.png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image" Target="../media/image97.png"/><Relationship Id="rId5" Type="http://schemas.openxmlformats.org/officeDocument/2006/relationships/tags" Target="../tags/tag256.xml"/><Relationship Id="rId15" Type="http://schemas.openxmlformats.org/officeDocument/2006/relationships/image" Target="../media/image147.png"/><Relationship Id="rId10" Type="http://schemas.openxmlformats.org/officeDocument/2006/relationships/notesSlide" Target="../notesSlides/notesSlide49.xml"/><Relationship Id="rId4" Type="http://schemas.openxmlformats.org/officeDocument/2006/relationships/tags" Target="../tags/tag25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262.xml"/><Relationship Id="rId7" Type="http://schemas.openxmlformats.org/officeDocument/2006/relationships/image" Target="../media/image23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1.png"/><Relationship Id="rId4" Type="http://schemas.openxmlformats.org/officeDocument/2006/relationships/tags" Target="../tags/tag263.xml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image" Target="../media/image156.png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23.png"/><Relationship Id="rId2" Type="http://schemas.openxmlformats.org/officeDocument/2006/relationships/tags" Target="../tags/tag269.xml"/><Relationship Id="rId16" Type="http://schemas.openxmlformats.org/officeDocument/2006/relationships/image" Target="../media/image159.pn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image" Target="../media/image22.png"/><Relationship Id="rId5" Type="http://schemas.openxmlformats.org/officeDocument/2006/relationships/tags" Target="../tags/tag272.xml"/><Relationship Id="rId15" Type="http://schemas.openxmlformats.org/officeDocument/2006/relationships/image" Target="../media/image158.png"/><Relationship Id="rId10" Type="http://schemas.openxmlformats.org/officeDocument/2006/relationships/notesSlide" Target="../notesSlides/notesSlide53.xml"/><Relationship Id="rId4" Type="http://schemas.openxmlformats.org/officeDocument/2006/relationships/tags" Target="../tags/tag27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82.xml"/><Relationship Id="rId7" Type="http://schemas.openxmlformats.org/officeDocument/2006/relationships/notesSlide" Target="../notesSlides/notesSlide56.xml"/><Relationship Id="rId12" Type="http://schemas.openxmlformats.org/officeDocument/2006/relationships/image" Target="../media/image166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5.png"/><Relationship Id="rId5" Type="http://schemas.openxmlformats.org/officeDocument/2006/relationships/tags" Target="../tags/tag284.xml"/><Relationship Id="rId10" Type="http://schemas.openxmlformats.org/officeDocument/2006/relationships/image" Target="../media/image164.png"/><Relationship Id="rId4" Type="http://schemas.openxmlformats.org/officeDocument/2006/relationships/tags" Target="../tags/tag283.xml"/><Relationship Id="rId9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5.xml"/><Relationship Id="rId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22.png"/><Relationship Id="rId18" Type="http://schemas.openxmlformats.org/officeDocument/2006/relationships/image" Target="../media/image169.png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notesSlide" Target="../notesSlides/notesSlide58.xml"/><Relationship Id="rId17" Type="http://schemas.openxmlformats.org/officeDocument/2006/relationships/image" Target="../media/image13.png"/><Relationship Id="rId2" Type="http://schemas.openxmlformats.org/officeDocument/2006/relationships/tags" Target="../tags/tag287.xml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0.xml"/><Relationship Id="rId15" Type="http://schemas.openxmlformats.org/officeDocument/2006/relationships/image" Target="../media/image34.png"/><Relationship Id="rId10" Type="http://schemas.openxmlformats.org/officeDocument/2006/relationships/tags" Target="../tags/tag295.xml"/><Relationship Id="rId19" Type="http://schemas.openxmlformats.org/officeDocument/2006/relationships/image" Target="../media/image12.png"/><Relationship Id="rId4" Type="http://schemas.openxmlformats.org/officeDocument/2006/relationships/tags" Target="../tags/tag289.xml"/><Relationship Id="rId9" Type="http://schemas.openxmlformats.org/officeDocument/2006/relationships/tags" Target="../tags/tag294.xml"/><Relationship Id="rId1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298.xml"/><Relationship Id="rId7" Type="http://schemas.openxmlformats.org/officeDocument/2006/relationships/notesSlide" Target="../notesSlides/notesSlide59.xml"/><Relationship Id="rId12" Type="http://schemas.openxmlformats.org/officeDocument/2006/relationships/image" Target="../media/image173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300.xml"/><Relationship Id="rId10" Type="http://schemas.openxmlformats.org/officeDocument/2006/relationships/image" Target="../media/image22.png"/><Relationship Id="rId4" Type="http://schemas.openxmlformats.org/officeDocument/2006/relationships/tags" Target="../tags/tag299.xml"/><Relationship Id="rId9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6.xml"/><Relationship Id="rId16" Type="http://schemas.openxmlformats.org/officeDocument/2006/relationships/image" Target="../media/image13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8.png"/><Relationship Id="rId5" Type="http://schemas.openxmlformats.org/officeDocument/2006/relationships/tags" Target="../tags/tag9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6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05.xml"/><Relationship Id="rId7" Type="http://schemas.openxmlformats.org/officeDocument/2006/relationships/notesSlide" Target="../notesSlides/notesSlide61.xml"/><Relationship Id="rId12" Type="http://schemas.openxmlformats.org/officeDocument/2006/relationships/image" Target="../media/image178.png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7.png"/><Relationship Id="rId5" Type="http://schemas.openxmlformats.org/officeDocument/2006/relationships/tags" Target="../tags/tag307.xml"/><Relationship Id="rId10" Type="http://schemas.openxmlformats.org/officeDocument/2006/relationships/image" Target="../media/image176.png"/><Relationship Id="rId4" Type="http://schemas.openxmlformats.org/officeDocument/2006/relationships/tags" Target="../tags/tag306.xml"/><Relationship Id="rId9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68.png"/><Relationship Id="rId5" Type="http://schemas.openxmlformats.org/officeDocument/2006/relationships/image" Target="../media/image179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tags" Target="../tags/tag312.xml"/><Relationship Id="rId7" Type="http://schemas.openxmlformats.org/officeDocument/2006/relationships/image" Target="../media/image180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3.png"/><Relationship Id="rId4" Type="http://schemas.openxmlformats.org/officeDocument/2006/relationships/tags" Target="../tags/tag313.xml"/><Relationship Id="rId9" Type="http://schemas.openxmlformats.org/officeDocument/2006/relationships/image" Target="../media/image18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186.png"/><Relationship Id="rId2" Type="http://schemas.openxmlformats.org/officeDocument/2006/relationships/tags" Target="../tags/tag315.xml"/><Relationship Id="rId16" Type="http://schemas.openxmlformats.org/officeDocument/2006/relationships/image" Target="../media/image17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185.png"/><Relationship Id="rId5" Type="http://schemas.openxmlformats.org/officeDocument/2006/relationships/tags" Target="../tags/tag318.xml"/><Relationship Id="rId15" Type="http://schemas.openxmlformats.org/officeDocument/2006/relationships/image" Target="../media/image188.png"/><Relationship Id="rId10" Type="http://schemas.openxmlformats.org/officeDocument/2006/relationships/image" Target="../media/image184.png"/><Relationship Id="rId4" Type="http://schemas.openxmlformats.org/officeDocument/2006/relationships/tags" Target="../tags/tag317.xml"/><Relationship Id="rId9" Type="http://schemas.openxmlformats.org/officeDocument/2006/relationships/notesSlide" Target="../notesSlides/notesSlide64.xml"/><Relationship Id="rId14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tags" Target="../tags/tag323.xml"/><Relationship Id="rId7" Type="http://schemas.openxmlformats.org/officeDocument/2006/relationships/image" Target="../media/image189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tags" Target="../tags/tag326.xml"/><Relationship Id="rId7" Type="http://schemas.openxmlformats.org/officeDocument/2006/relationships/image" Target="../media/image191.png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7.xml"/><Relationship Id="rId13" Type="http://schemas.openxmlformats.org/officeDocument/2006/relationships/image" Target="../media/image194.png"/><Relationship Id="rId3" Type="http://schemas.openxmlformats.org/officeDocument/2006/relationships/tags" Target="../tags/tag3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191.png"/><Relationship Id="rId5" Type="http://schemas.openxmlformats.org/officeDocument/2006/relationships/tags" Target="../tags/tag331.xml"/><Relationship Id="rId10" Type="http://schemas.openxmlformats.org/officeDocument/2006/relationships/image" Target="../media/image22.png"/><Relationship Id="rId4" Type="http://schemas.openxmlformats.org/officeDocument/2006/relationships/tags" Target="../tags/tag330.xml"/><Relationship Id="rId9" Type="http://schemas.openxmlformats.org/officeDocument/2006/relationships/image" Target="../media/image193.png"/><Relationship Id="rId14" Type="http://schemas.openxmlformats.org/officeDocument/2006/relationships/image" Target="../media/image19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8.xml"/><Relationship Id="rId13" Type="http://schemas.openxmlformats.org/officeDocument/2006/relationships/image" Target="../media/image199.png"/><Relationship Id="rId3" Type="http://schemas.openxmlformats.org/officeDocument/2006/relationships/tags" Target="../tags/tag3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8.png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image" Target="../media/image198.png"/><Relationship Id="rId5" Type="http://schemas.openxmlformats.org/officeDocument/2006/relationships/tags" Target="../tags/tag337.xml"/><Relationship Id="rId10" Type="http://schemas.openxmlformats.org/officeDocument/2006/relationships/image" Target="../media/image197.png"/><Relationship Id="rId4" Type="http://schemas.openxmlformats.org/officeDocument/2006/relationships/tags" Target="../tags/tag336.xml"/><Relationship Id="rId9" Type="http://schemas.openxmlformats.org/officeDocument/2006/relationships/image" Target="../media/image196.png"/><Relationship Id="rId1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341.xml"/><Relationship Id="rId7" Type="http://schemas.openxmlformats.org/officeDocument/2006/relationships/image" Target="../media/image6.png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5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tags" Target="../tags/tag16.xml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344.xml"/><Relationship Id="rId7" Type="http://schemas.openxmlformats.org/officeDocument/2006/relationships/notesSlide" Target="../notesSlides/notesSlide70.xml"/><Relationship Id="rId12" Type="http://schemas.openxmlformats.org/officeDocument/2006/relationships/image" Target="../media/image203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2.png"/><Relationship Id="rId5" Type="http://schemas.openxmlformats.org/officeDocument/2006/relationships/tags" Target="../tags/tag346.xml"/><Relationship Id="rId10" Type="http://schemas.openxmlformats.org/officeDocument/2006/relationships/image" Target="../media/image189.png"/><Relationship Id="rId4" Type="http://schemas.openxmlformats.org/officeDocument/2006/relationships/tags" Target="../tags/tag345.xml"/><Relationship Id="rId9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tags" Target="../tags/tag349.xml"/><Relationship Id="rId7" Type="http://schemas.openxmlformats.org/officeDocument/2006/relationships/image" Target="../media/image189.png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tags" Target="../tags/tag352.xml"/><Relationship Id="rId7" Type="http://schemas.openxmlformats.org/officeDocument/2006/relationships/image" Target="../media/image191.png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13" Type="http://schemas.openxmlformats.org/officeDocument/2006/relationships/image" Target="../media/image194.png"/><Relationship Id="rId3" Type="http://schemas.openxmlformats.org/officeDocument/2006/relationships/tags" Target="../tags/tag35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image" Target="../media/image191.png"/><Relationship Id="rId5" Type="http://schemas.openxmlformats.org/officeDocument/2006/relationships/tags" Target="../tags/tag357.xml"/><Relationship Id="rId10" Type="http://schemas.openxmlformats.org/officeDocument/2006/relationships/image" Target="../media/image22.png"/><Relationship Id="rId4" Type="http://schemas.openxmlformats.org/officeDocument/2006/relationships/tags" Target="../tags/tag356.xml"/><Relationship Id="rId9" Type="http://schemas.openxmlformats.org/officeDocument/2006/relationships/image" Target="../media/image193.png"/><Relationship Id="rId1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61.xml"/><Relationship Id="rId7" Type="http://schemas.openxmlformats.org/officeDocument/2006/relationships/image" Target="../media/image5.png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4.png"/><Relationship Id="rId4" Type="http://schemas.openxmlformats.org/officeDocument/2006/relationships/tags" Target="../tags/tag362.xml"/><Relationship Id="rId9" Type="http://schemas.openxmlformats.org/officeDocument/2006/relationships/image" Target="../media/image2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5.xml"/><Relationship Id="rId4" Type="http://schemas.openxmlformats.org/officeDocument/2006/relationships/image" Target="../media/image2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368.xml"/><Relationship Id="rId7" Type="http://schemas.openxmlformats.org/officeDocument/2006/relationships/image" Target="../media/image208.png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0.png"/><Relationship Id="rId4" Type="http://schemas.openxmlformats.org/officeDocument/2006/relationships/tags" Target="../tags/tag369.xml"/><Relationship Id="rId9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72.xml"/><Relationship Id="rId7" Type="http://schemas.openxmlformats.org/officeDocument/2006/relationships/image" Target="../media/image212.png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image" Target="../media/image211.png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3.xml"/><Relationship Id="rId4" Type="http://schemas.openxmlformats.org/officeDocument/2006/relationships/image" Target="../media/image2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tags" Target="../tags/tag376.xml"/><Relationship Id="rId7" Type="http://schemas.openxmlformats.org/officeDocument/2006/relationships/notesSlide" Target="../notesSlides/notesSlide80.xml"/><Relationship Id="rId12" Type="http://schemas.openxmlformats.org/officeDocument/2006/relationships/image" Target="../media/image103.png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5.png"/><Relationship Id="rId5" Type="http://schemas.openxmlformats.org/officeDocument/2006/relationships/tags" Target="../tags/tag378.xml"/><Relationship Id="rId10" Type="http://schemas.openxmlformats.org/officeDocument/2006/relationships/image" Target="../media/image23.png"/><Relationship Id="rId4" Type="http://schemas.openxmlformats.org/officeDocument/2006/relationships/tags" Target="../tags/tag377.xml"/><Relationship Id="rId9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notesSlide" Target="../notesSlides/notesSlide81.xml"/><Relationship Id="rId18" Type="http://schemas.openxmlformats.org/officeDocument/2006/relationships/image" Target="../media/image218.png"/><Relationship Id="rId3" Type="http://schemas.openxmlformats.org/officeDocument/2006/relationships/tags" Target="../tags/tag381.xml"/><Relationship Id="rId21" Type="http://schemas.openxmlformats.org/officeDocument/2006/relationships/image" Target="../media/image221.png"/><Relationship Id="rId7" Type="http://schemas.openxmlformats.org/officeDocument/2006/relationships/tags" Target="../tags/tag38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17.png"/><Relationship Id="rId2" Type="http://schemas.openxmlformats.org/officeDocument/2006/relationships/tags" Target="../tags/tag380.xml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24" Type="http://schemas.openxmlformats.org/officeDocument/2006/relationships/image" Target="../media/image223.png"/><Relationship Id="rId5" Type="http://schemas.openxmlformats.org/officeDocument/2006/relationships/tags" Target="../tags/tag383.xml"/><Relationship Id="rId15" Type="http://schemas.openxmlformats.org/officeDocument/2006/relationships/image" Target="../media/image23.png"/><Relationship Id="rId23" Type="http://schemas.openxmlformats.org/officeDocument/2006/relationships/image" Target="../media/image222.png"/><Relationship Id="rId10" Type="http://schemas.openxmlformats.org/officeDocument/2006/relationships/tags" Target="../tags/tag388.xml"/><Relationship Id="rId19" Type="http://schemas.openxmlformats.org/officeDocument/2006/relationships/image" Target="../media/image219.png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image" Target="../media/image22.png"/><Relationship Id="rId22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tags" Target="../tags/tag392.xml"/><Relationship Id="rId7" Type="http://schemas.openxmlformats.org/officeDocument/2006/relationships/image" Target="../media/image225.png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image" Target="../media/image224.png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3.xml"/><Relationship Id="rId13" Type="http://schemas.openxmlformats.org/officeDocument/2006/relationships/image" Target="../media/image220.png"/><Relationship Id="rId3" Type="http://schemas.openxmlformats.org/officeDocument/2006/relationships/tags" Target="../tags/tag39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7.png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image" Target="../media/image159.png"/><Relationship Id="rId5" Type="http://schemas.openxmlformats.org/officeDocument/2006/relationships/tags" Target="../tags/tag397.xml"/><Relationship Id="rId10" Type="http://schemas.openxmlformats.org/officeDocument/2006/relationships/image" Target="../media/image23.png"/><Relationship Id="rId4" Type="http://schemas.openxmlformats.org/officeDocument/2006/relationships/tags" Target="../tags/tag396.xml"/><Relationship Id="rId9" Type="http://schemas.openxmlformats.org/officeDocument/2006/relationships/image" Target="../media/image22.png"/><Relationship Id="rId14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9.png"/><Relationship Id="rId3" Type="http://schemas.openxmlformats.org/officeDocument/2006/relationships/tags" Target="../tags/tag401.xml"/><Relationship Id="rId7" Type="http://schemas.openxmlformats.org/officeDocument/2006/relationships/tags" Target="../tags/tag405.xml"/><Relationship Id="rId12" Type="http://schemas.openxmlformats.org/officeDocument/2006/relationships/image" Target="../media/image109.png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image" Target="../media/image23.png"/><Relationship Id="rId5" Type="http://schemas.openxmlformats.org/officeDocument/2006/relationships/tags" Target="../tags/tag403.xml"/><Relationship Id="rId10" Type="http://schemas.openxmlformats.org/officeDocument/2006/relationships/image" Target="../media/image22.png"/><Relationship Id="rId4" Type="http://schemas.openxmlformats.org/officeDocument/2006/relationships/tags" Target="../tags/tag402.xml"/><Relationship Id="rId9" Type="http://schemas.openxmlformats.org/officeDocument/2006/relationships/notesSlide" Target="../notesSlides/notesSlide84.xml"/><Relationship Id="rId14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08.xml"/><Relationship Id="rId7" Type="http://schemas.openxmlformats.org/officeDocument/2006/relationships/image" Target="../media/image5.png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image" Target="../media/image212.png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tags" Target="../tags/tag411.xml"/><Relationship Id="rId7" Type="http://schemas.openxmlformats.org/officeDocument/2006/relationships/image" Target="../media/image23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13" Type="http://schemas.openxmlformats.org/officeDocument/2006/relationships/image" Target="../media/image98.png"/><Relationship Id="rId3" Type="http://schemas.openxmlformats.org/officeDocument/2006/relationships/tags" Target="../tags/tag4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3.png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1" Type="http://schemas.openxmlformats.org/officeDocument/2006/relationships/image" Target="../media/image232.png"/><Relationship Id="rId5" Type="http://schemas.openxmlformats.org/officeDocument/2006/relationships/tags" Target="../tags/tag416.xml"/><Relationship Id="rId10" Type="http://schemas.openxmlformats.org/officeDocument/2006/relationships/image" Target="../media/image23.png"/><Relationship Id="rId4" Type="http://schemas.openxmlformats.org/officeDocument/2006/relationships/tags" Target="../tags/tag415.xml"/><Relationship Id="rId9" Type="http://schemas.openxmlformats.org/officeDocument/2006/relationships/image" Target="../media/image22.png"/><Relationship Id="rId1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420.xml"/><Relationship Id="rId7" Type="http://schemas.openxmlformats.org/officeDocument/2006/relationships/image" Target="../media/image23.png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23.xml"/><Relationship Id="rId7" Type="http://schemas.openxmlformats.org/officeDocument/2006/relationships/image" Target="../media/image22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5.png"/><Relationship Id="rId4" Type="http://schemas.openxmlformats.org/officeDocument/2006/relationships/tags" Target="../tags/tag424.xml"/><Relationship Id="rId9" Type="http://schemas.openxmlformats.org/officeDocument/2006/relationships/image" Target="../media/image2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13" Type="http://schemas.openxmlformats.org/officeDocument/2006/relationships/image" Target="../media/image238.png"/><Relationship Id="rId3" Type="http://schemas.openxmlformats.org/officeDocument/2006/relationships/tags" Target="../tags/tag42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image" Target="../media/image194.png"/><Relationship Id="rId5" Type="http://schemas.openxmlformats.org/officeDocument/2006/relationships/tags" Target="../tags/tag429.xml"/><Relationship Id="rId10" Type="http://schemas.openxmlformats.org/officeDocument/2006/relationships/image" Target="../media/image237.png"/><Relationship Id="rId4" Type="http://schemas.openxmlformats.org/officeDocument/2006/relationships/tags" Target="../tags/tag428.xml"/><Relationship Id="rId9" Type="http://schemas.openxmlformats.org/officeDocument/2006/relationships/image" Target="../media/image236.png"/><Relationship Id="rId14" Type="http://schemas.openxmlformats.org/officeDocument/2006/relationships/image" Target="../media/image23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tags" Target="../tags/tag433.xml"/><Relationship Id="rId7" Type="http://schemas.openxmlformats.org/officeDocument/2006/relationships/notesSlide" Target="../notesSlides/notesSlide91.xml"/><Relationship Id="rId12" Type="http://schemas.openxmlformats.org/officeDocument/2006/relationships/image" Target="../media/image244.png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3.png"/><Relationship Id="rId5" Type="http://schemas.openxmlformats.org/officeDocument/2006/relationships/tags" Target="../tags/tag435.xml"/><Relationship Id="rId10" Type="http://schemas.openxmlformats.org/officeDocument/2006/relationships/image" Target="../media/image242.png"/><Relationship Id="rId4" Type="http://schemas.openxmlformats.org/officeDocument/2006/relationships/tags" Target="../tags/tag434.xml"/><Relationship Id="rId9" Type="http://schemas.openxmlformats.org/officeDocument/2006/relationships/image" Target="../media/image24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tags" Target="../tags/tag438.xml"/><Relationship Id="rId7" Type="http://schemas.openxmlformats.org/officeDocument/2006/relationships/image" Target="../media/image245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8.png"/><Relationship Id="rId4" Type="http://schemas.openxmlformats.org/officeDocument/2006/relationships/tags" Target="../tags/tag439.xml"/><Relationship Id="rId9" Type="http://schemas.openxmlformats.org/officeDocument/2006/relationships/image" Target="../media/image2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0.xml"/><Relationship Id="rId4" Type="http://schemas.openxmlformats.org/officeDocument/2006/relationships/image" Target="../media/image2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25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5.xml"/><Relationship Id="rId4" Type="http://schemas.openxmlformats.org/officeDocument/2006/relationships/image" Target="../media/image2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tags" Target="../tags/tag448.xml"/><Relationship Id="rId7" Type="http://schemas.openxmlformats.org/officeDocument/2006/relationships/image" Target="../media/image255.png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image" Target="../media/image254.png"/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456.xml"/><Relationship Id="rId13" Type="http://schemas.openxmlformats.org/officeDocument/2006/relationships/notesSlide" Target="../notesSlides/notesSlide98.xml"/><Relationship Id="rId18" Type="http://schemas.openxmlformats.org/officeDocument/2006/relationships/image" Target="../media/image259.png"/><Relationship Id="rId3" Type="http://schemas.openxmlformats.org/officeDocument/2006/relationships/tags" Target="../tags/tag451.xml"/><Relationship Id="rId7" Type="http://schemas.openxmlformats.org/officeDocument/2006/relationships/tags" Target="../tags/tag4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8.png"/><Relationship Id="rId2" Type="http://schemas.openxmlformats.org/officeDocument/2006/relationships/tags" Target="../tags/tag450.xml"/><Relationship Id="rId16" Type="http://schemas.openxmlformats.org/officeDocument/2006/relationships/image" Target="../media/image257.png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11" Type="http://schemas.openxmlformats.org/officeDocument/2006/relationships/tags" Target="../tags/tag459.xml"/><Relationship Id="rId5" Type="http://schemas.openxmlformats.org/officeDocument/2006/relationships/tags" Target="../tags/tag453.xml"/><Relationship Id="rId15" Type="http://schemas.openxmlformats.org/officeDocument/2006/relationships/image" Target="../media/image23.png"/><Relationship Id="rId10" Type="http://schemas.openxmlformats.org/officeDocument/2006/relationships/tags" Target="../tags/tag458.xml"/><Relationship Id="rId4" Type="http://schemas.openxmlformats.org/officeDocument/2006/relationships/tags" Target="../tags/tag452.xml"/><Relationship Id="rId9" Type="http://schemas.openxmlformats.org/officeDocument/2006/relationships/tags" Target="../tags/tag457.xml"/><Relationship Id="rId14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9.xml"/><Relationship Id="rId13" Type="http://schemas.openxmlformats.org/officeDocument/2006/relationships/image" Target="../media/image262.png"/><Relationship Id="rId3" Type="http://schemas.openxmlformats.org/officeDocument/2006/relationships/tags" Target="../tags/tag46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1.png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11" Type="http://schemas.openxmlformats.org/officeDocument/2006/relationships/image" Target="../media/image23.png"/><Relationship Id="rId5" Type="http://schemas.openxmlformats.org/officeDocument/2006/relationships/tags" Target="../tags/tag464.xml"/><Relationship Id="rId10" Type="http://schemas.openxmlformats.org/officeDocument/2006/relationships/image" Target="../media/image22.png"/><Relationship Id="rId4" Type="http://schemas.openxmlformats.org/officeDocument/2006/relationships/tags" Target="../tags/tag463.xml"/><Relationship Id="rId9" Type="http://schemas.openxmlformats.org/officeDocument/2006/relationships/image" Target="../media/image260.png"/><Relationship Id="rId14" Type="http://schemas.openxmlformats.org/officeDocument/2006/relationships/image" Target="../media/image2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202" y="3501086"/>
            <a:ext cx="7882839" cy="1655762"/>
          </a:xfrm>
        </p:spPr>
        <p:txBody>
          <a:bodyPr>
            <a:noAutofit/>
          </a:bodyPr>
          <a:lstStyle/>
          <a:p>
            <a:r>
              <a:rPr lang="en-US" dirty="0"/>
              <a:t>Lessons 10-13</a:t>
            </a:r>
          </a:p>
          <a:p>
            <a:r>
              <a:rPr lang="en-US" dirty="0"/>
              <a:t>Chapter 5</a:t>
            </a:r>
            <a:endParaRPr lang="en-US" sz="2800" b="1" dirty="0"/>
          </a:p>
          <a:p>
            <a:r>
              <a:rPr lang="en-US" dirty="0"/>
              <a:t>Joint Distributions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364202" y="1113486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</a:rPr>
              <a:t>ECE 603</a:t>
            </a:r>
            <a:r>
              <a:rPr lang="en-GB" dirty="0"/>
              <a:t/>
            </a:r>
            <a:br>
              <a:rPr lang="en-GB" dirty="0"/>
            </a:br>
            <a:r>
              <a:rPr lang="en-US" dirty="0"/>
              <a:t>Probability and Random Processes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423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two random variables      and      with joint PMF given in Table.</a:t>
            </a:r>
            <a:endParaRPr lang="en-US" sz="2800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Find the marginal PMFs of       and     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Find                                       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Are      and       independent?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99" y="1729384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44" y="1737776"/>
            <a:ext cx="254172" cy="2084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56" y="2833137"/>
            <a:ext cx="131657" cy="4923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25" y="2519855"/>
            <a:ext cx="279771" cy="2084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70" y="2528247"/>
            <a:ext cx="254172" cy="208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57" y="2964519"/>
            <a:ext cx="2464914" cy="3035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23" y="3451093"/>
            <a:ext cx="279771" cy="2084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68" y="3459485"/>
            <a:ext cx="254172" cy="208457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8315"/>
              </p:ext>
            </p:extLst>
          </p:nvPr>
        </p:nvGraphicFramePr>
        <p:xfrm>
          <a:off x="7278544" y="2259380"/>
          <a:ext cx="3301626" cy="1905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12">
                  <a:extLst>
                    <a:ext uri="{9D8B030D-6E8A-4147-A177-3AD203B41FA5}">
                      <a16:colId xmlns:a16="http://schemas.microsoft.com/office/drawing/2014/main" val="3217191853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val="3783760897"/>
                    </a:ext>
                  </a:extLst>
                </a:gridCol>
                <a:gridCol w="1077041">
                  <a:extLst>
                    <a:ext uri="{9D8B030D-6E8A-4147-A177-3AD203B41FA5}">
                      <a16:colId xmlns:a16="http://schemas.microsoft.com/office/drawing/2014/main" val="1610297285"/>
                    </a:ext>
                  </a:extLst>
                </a:gridCol>
              </a:tblGrid>
              <a:tr h="433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4798"/>
                  </a:ext>
                </a:extLst>
              </a:tr>
              <a:tr h="734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53096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380"/>
                  </a:ext>
                </a:extLst>
              </a:tr>
            </a:tbl>
          </a:graphicData>
        </a:graphic>
      </p:graphicFrame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54" y="2864698"/>
            <a:ext cx="131657" cy="495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70" y="3579331"/>
            <a:ext cx="131657" cy="495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54" y="3663359"/>
            <a:ext cx="123429" cy="16761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98" y="2987303"/>
            <a:ext cx="771048" cy="1767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37" y="3771337"/>
            <a:ext cx="761905" cy="1737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35" y="2408100"/>
            <a:ext cx="746667" cy="1767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570" y="2408100"/>
            <a:ext cx="737524" cy="173714"/>
          </a:xfrm>
          <a:prstGeom prst="rect">
            <a:avLst/>
          </a:prstGeom>
        </p:spPr>
      </p:pic>
      <p:sp>
        <p:nvSpPr>
          <p:cNvPr id="28" name="Footer Placeholder 10">
            <a:extLst>
              <a:ext uri="{FF2B5EF4-FFF2-40B4-BE49-F238E27FC236}">
                <a16:creationId xmlns:a16="http://schemas.microsoft.com/office/drawing/2014/main" id="{0141B962-9759-AF4C-ACFB-3B9F6046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7747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100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5937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       and      be two bivariate normal random variables, i.e.,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If                                  , find the PDF of      .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89" y="1701663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10" y="1701664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6" y="2221836"/>
            <a:ext cx="7226514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33" y="2797666"/>
            <a:ext cx="2053486" cy="250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48" y="2771887"/>
            <a:ext cx="224914" cy="208457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7EA292C-1BB7-4545-B491-79EF8705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7343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101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Definition. </a:t>
            </a:r>
            <a:r>
              <a:rPr lang="en-US" dirty="0"/>
              <a:t>Two random variables      and      are said to have a </a:t>
            </a:r>
            <a:r>
              <a:rPr lang="en-US" dirty="0">
                <a:solidFill>
                  <a:srgbClr val="FF0000"/>
                </a:solidFill>
              </a:rPr>
              <a:t>bivariate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normal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distribution</a:t>
            </a:r>
            <a:r>
              <a:rPr lang="en-US" dirty="0"/>
              <a:t> with parameters                                 and    , if their joint PDF is given by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Where                                                          and                           are all constants.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30" y="1729570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20" y="1729571"/>
            <a:ext cx="254172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5" y="2016993"/>
            <a:ext cx="2066743" cy="330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32" y="2121877"/>
            <a:ext cx="157562" cy="184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5" y="2789890"/>
            <a:ext cx="9752075" cy="1651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56" y="4815637"/>
            <a:ext cx="3657141" cy="2724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20" y="4800093"/>
            <a:ext cx="1616457" cy="303543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EC47CDC-64CB-B24C-B922-92D13166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485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102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073020" y="195942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               (               are </a:t>
            </a:r>
            <a:r>
              <a:rPr lang="en-US" dirty="0">
                <a:solidFill>
                  <a:srgbClr val="FF0000"/>
                </a:solidFill>
              </a:rPr>
              <a:t>uncorrelated</a:t>
            </a:r>
            <a:r>
              <a:rPr lang="en-US" dirty="0"/>
              <a:t>) :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21" y="2033473"/>
            <a:ext cx="800914" cy="26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44" y="2063711"/>
            <a:ext cx="802591" cy="2085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FFD9C1-3185-6B49-BD6C-F01C23ECF300}"/>
              </a:ext>
            </a:extLst>
          </p:cNvPr>
          <p:cNvGrpSpPr/>
          <p:nvPr/>
        </p:nvGrpSpPr>
        <p:grpSpPr>
          <a:xfrm>
            <a:off x="1219963" y="2659030"/>
            <a:ext cx="8850284" cy="2365773"/>
            <a:chOff x="1219963" y="2659030"/>
            <a:chExt cx="8850284" cy="2365773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963" y="2659030"/>
              <a:ext cx="8850284" cy="195946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038600" y="4624693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Function of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27295" y="4624693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Function of 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202" y="4737891"/>
              <a:ext cx="233143" cy="17371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212" y="4725349"/>
              <a:ext cx="211810" cy="173714"/>
            </a:xfrm>
            <a:prstGeom prst="rect">
              <a:avLst/>
            </a:prstGeom>
          </p:spPr>
        </p:pic>
      </p:grp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801A743-CAAF-EE44-BDCA-73932EC9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625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103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 </a:t>
            </a:r>
            <a:r>
              <a:rPr lang="en-US" dirty="0"/>
              <a:t>If       and      are bivariate normal and uncorrelated, then they are independent.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66" y="1729384"/>
            <a:ext cx="279771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56" y="1729385"/>
            <a:ext cx="254172" cy="208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72" y="2604401"/>
            <a:ext cx="3755886" cy="30354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2F6DCE-405D-E145-B130-53A65311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396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104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2"/>
            <a:ext cx="1028077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Example. </a:t>
            </a:r>
            <a:r>
              <a:rPr lang="en-US" dirty="0"/>
              <a:t>Let       and      be two bivariate normal random variables. Find the conditional PDF of 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4" y="1779750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84" y="1779751"/>
            <a:ext cx="254172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16" y="2138421"/>
            <a:ext cx="1415314" cy="303543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6220902-D975-6F42-92EC-6EBB8D43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712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105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 </a:t>
            </a:r>
            <a:r>
              <a:rPr lang="en-US" dirty="0"/>
              <a:t>Suppose      and      are </a:t>
            </a:r>
            <a:r>
              <a:rPr lang="en-US" dirty="0">
                <a:solidFill>
                  <a:srgbClr val="FF0000"/>
                </a:solidFill>
              </a:rPr>
              <a:t>jointly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normal</a:t>
            </a:r>
            <a:r>
              <a:rPr lang="en-US" dirty="0"/>
              <a:t> random variables with parameters                                  and     . Then, given                      is </a:t>
            </a:r>
            <a:r>
              <a:rPr lang="en-US" dirty="0">
                <a:solidFill>
                  <a:srgbClr val="FF0000"/>
                </a:solidFill>
              </a:rPr>
              <a:t>normally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 with 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04" y="1715950"/>
            <a:ext cx="279771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42" y="1715951"/>
            <a:ext cx="254172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84" y="1989723"/>
            <a:ext cx="2066743" cy="330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39" y="2083067"/>
            <a:ext cx="157562" cy="1843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04" y="2048637"/>
            <a:ext cx="1330057" cy="2558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4" y="2995170"/>
            <a:ext cx="5024914" cy="1115429"/>
          </a:xfrm>
          <a:prstGeom prst="rect">
            <a:avLst/>
          </a:prstGeom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56016586-C13F-014D-8286-E584EC5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9980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106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Example. </a:t>
            </a:r>
            <a:r>
              <a:rPr lang="en-US" dirty="0"/>
              <a:t>Let       and      be two bivariate normal random variables and uncorrelated,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We define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                            and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4" y="1765462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84" y="1765463"/>
            <a:ext cx="254172" cy="208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4" y="2151428"/>
            <a:ext cx="3871009" cy="290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11" y="2642270"/>
            <a:ext cx="4147886" cy="2558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48" y="3233324"/>
            <a:ext cx="2323657" cy="290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13" y="3256450"/>
            <a:ext cx="1212648" cy="29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57" y="3929597"/>
            <a:ext cx="1627962" cy="2908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98" y="4569228"/>
            <a:ext cx="1538591" cy="2908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57" y="5215034"/>
            <a:ext cx="1559619" cy="318933"/>
          </a:xfrm>
          <a:prstGeom prst="rect">
            <a:avLst/>
          </a:prstGeom>
        </p:spPr>
      </p:pic>
      <p:sp>
        <p:nvSpPr>
          <p:cNvPr id="23" name="Footer Placeholder 10">
            <a:extLst>
              <a:ext uri="{FF2B5EF4-FFF2-40B4-BE49-F238E27FC236}">
                <a16:creationId xmlns:a16="http://schemas.microsoft.com/office/drawing/2014/main" id="{4BC3F293-B3DB-6F45-9EF2-361477BD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9576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Post-work for Lesson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5CDC3-3447-43D3-AC50-38E04329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AC83-0AB3-4257-BF48-844E442E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107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73D49C-EAE1-A442-8C62-55F3CAA9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280779" cy="4343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Complete homework assignment for Lessons </a:t>
            </a:r>
            <a:r>
              <a:rPr lang="en-US" altLang="en-US" dirty="0" smtClean="0"/>
              <a:t>10-13: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mtClean="0"/>
              <a:t>HW#6 </a:t>
            </a:r>
            <a:r>
              <a:rPr lang="en-US" altLang="en-US" smtClean="0"/>
              <a:t>and </a:t>
            </a:r>
            <a:r>
              <a:rPr lang="en-US" altLang="en-US" smtClean="0"/>
              <a:t>HW#7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dirty="0"/>
              <a:t>Go to the online classroom for details.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2ACA2F13-411A-EA49-9AA2-2E3C4606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760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altLang="en-US" dirty="0"/>
              <a:t>To Prepare for the Next Lesson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108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34EB9E-125D-9B49-B55F-72BE66732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982284" cy="43430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Read Chapter 6 in your online textbook: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hlinkClick r:id="rId3"/>
              </a:rPr>
              <a:t>https://www.probabilitycourse.com/chapter6/6_0_0_intro.php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Complete the Pre-work for Lessons 14-16.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US" dirty="0"/>
              <a:t>Visit the online classroom for details.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E554EDFA-E0BB-5347-8AA9-C32A687E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44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Remember that, for a random variable      , we define the CDF 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 </a:t>
            </a:r>
            <a:r>
              <a:rPr lang="en-US" dirty="0">
                <a:solidFill>
                  <a:schemeClr val="accent1"/>
                </a:solidFill>
              </a:rPr>
              <a:t>joint cumulative distribution function</a:t>
            </a:r>
            <a:r>
              <a:rPr lang="en-US" dirty="0"/>
              <a:t> of two random variables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05" y="1689806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48" y="2249083"/>
            <a:ext cx="2976914" cy="3035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709DD7-0FC0-864F-9AD5-9D3877EB5DAD}"/>
              </a:ext>
            </a:extLst>
          </p:cNvPr>
          <p:cNvGrpSpPr/>
          <p:nvPr/>
        </p:nvGrpSpPr>
        <p:grpSpPr>
          <a:xfrm>
            <a:off x="3776457" y="3771799"/>
            <a:ext cx="4639086" cy="1344608"/>
            <a:chOff x="3771034" y="4105173"/>
            <a:chExt cx="4639086" cy="1344608"/>
          </a:xfrm>
        </p:grpSpPr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034" y="4105173"/>
              <a:ext cx="4639086" cy="30354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607483" y="5049671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and</a:t>
              </a:r>
              <a:endParaRPr lang="en-US" b="1" dirty="0"/>
            </a:p>
          </p:txBody>
        </p:sp>
        <p:cxnSp>
          <p:nvCxnSpPr>
            <p:cNvPr id="16" name="Curved Connector 15"/>
            <p:cNvCxnSpPr/>
            <p:nvPr/>
          </p:nvCxnSpPr>
          <p:spPr>
            <a:xfrm rot="16200000" flipV="1">
              <a:off x="7187229" y="4438232"/>
              <a:ext cx="624436" cy="61414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FF590242-FD71-2F44-8ED4-4F8475AE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03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171650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12</a:t>
            </a:fld>
            <a:endParaRPr lang="en-GB"/>
          </a:p>
        </p:txBody>
      </p:sp>
      <p:pic>
        <p:nvPicPr>
          <p:cNvPr id="2050" name="Picture 2" descr="https://www.probabilitycourse.com/images/chapter5/cdfX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94" y="1618501"/>
            <a:ext cx="3684895" cy="35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14" y="2980514"/>
            <a:ext cx="3073828" cy="3035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20721" y="2980514"/>
            <a:ext cx="436728" cy="3035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14" y="4016229"/>
            <a:ext cx="4554972" cy="30354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00336" y="3132285"/>
            <a:ext cx="1298773" cy="136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9D9B4947-0001-E743-81C8-42DC9A5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9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</a:rPr>
              <a:t>Marginal CDFs of      and    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74" y="1700808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19" y="1709200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14" y="3284918"/>
            <a:ext cx="2304762" cy="278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14" y="3864873"/>
            <a:ext cx="4483809" cy="278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14" y="4444828"/>
            <a:ext cx="4497219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14" y="2255875"/>
            <a:ext cx="7645105" cy="27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09" y="2751297"/>
            <a:ext cx="7567999" cy="2782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93" y="5030531"/>
            <a:ext cx="2515962" cy="278248"/>
          </a:xfrm>
          <a:prstGeom prst="rect">
            <a:avLst/>
          </a:prstGeom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25D2DE40-7269-C64B-BA1C-9E51BCBE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87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</a:t>
            </a:r>
            <a:r>
              <a:rPr lang="en-US" dirty="0"/>
              <a:t>. Toss a fair coin twice,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and      are independent. Find             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18" y="2386249"/>
            <a:ext cx="2792532" cy="834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34" y="2386248"/>
            <a:ext cx="3070779" cy="8347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0" y="3738274"/>
            <a:ext cx="279771" cy="2084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65" y="3746666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6" y="3712770"/>
            <a:ext cx="1417143" cy="303543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BC1AC00-07D2-8A43-AA75-64DF0FF0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0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Two discrete random variables       and      are independent if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Equivalently,       and       are independent if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8" y="1729384"/>
            <a:ext cx="2797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0" y="1725949"/>
            <a:ext cx="254172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87" y="3478576"/>
            <a:ext cx="279771" cy="208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59" y="3475141"/>
            <a:ext cx="254172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87" y="2506721"/>
            <a:ext cx="6045257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02" y="4355345"/>
            <a:ext cx="6014173" cy="303543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CE172120-E87E-964F-9BF2-BAFA42D5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43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So far: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Joint PMF</a:t>
            </a:r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          all possible value for</a:t>
            </a:r>
          </a:p>
          <a:p>
            <a:pPr>
              <a:lnSpc>
                <a:spcPct val="100000"/>
              </a:lnSpc>
            </a:pPr>
            <a:r>
              <a:rPr lang="en-US" dirty="0"/>
              <a:t> Marginal PMFs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3266634"/>
            <a:ext cx="988952" cy="2329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77" y="3235665"/>
            <a:ext cx="955428" cy="27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7" y="2746303"/>
            <a:ext cx="4705066" cy="2916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183988"/>
            <a:ext cx="5283353" cy="1446552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36BA6ED-89BF-1D4E-842C-7E2F49AB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36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Joint CDF: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Remember: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96" y="2550289"/>
            <a:ext cx="4252495" cy="27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96" y="3224679"/>
            <a:ext cx="4175391" cy="27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30" y="4696343"/>
            <a:ext cx="4500571" cy="278248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12B9A35-E9D9-4447-A5FD-3E786FD7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86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Cumulative Distributive Function (CDF)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75"/>
            <a:ext cx="10948988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Lemma. </a:t>
            </a:r>
            <a:r>
              <a:rPr lang="en-US" dirty="0"/>
              <a:t>For two random variables      and     , and real numbers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       , we have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01" y="1790958"/>
            <a:ext cx="279771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46" y="1799350"/>
            <a:ext cx="254172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3" y="2136203"/>
            <a:ext cx="2306438" cy="251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98" y="2799264"/>
            <a:ext cx="9224076" cy="6956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AC908A-BAA7-7247-BD15-25A849F1BCBA}"/>
              </a:ext>
            </a:extLst>
          </p:cNvPr>
          <p:cNvGrpSpPr/>
          <p:nvPr/>
        </p:nvGrpSpPr>
        <p:grpSpPr>
          <a:xfrm>
            <a:off x="4102886" y="3906516"/>
            <a:ext cx="3986228" cy="1971642"/>
            <a:chOff x="2895600" y="4127500"/>
            <a:chExt cx="3986228" cy="1971642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302000" y="4127500"/>
              <a:ext cx="12700" cy="196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057" y="5960628"/>
              <a:ext cx="230400" cy="138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211" y="5955874"/>
              <a:ext cx="234514" cy="13714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A06707-8572-F54D-8CD7-A64A6E4D67A7}"/>
                </a:ext>
              </a:extLst>
            </p:cNvPr>
            <p:cNvGrpSpPr/>
            <p:nvPr/>
          </p:nvGrpSpPr>
          <p:grpSpPr>
            <a:xfrm>
              <a:off x="2895600" y="4459915"/>
              <a:ext cx="3986228" cy="1445585"/>
              <a:chOff x="2895600" y="4459915"/>
              <a:chExt cx="3986228" cy="1445585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2895600" y="5867400"/>
                <a:ext cx="3986228" cy="38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4076700" y="4711700"/>
                <a:ext cx="1622911" cy="698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3302000" y="4711700"/>
                <a:ext cx="7747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314700" y="5405120"/>
                <a:ext cx="77470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076700" y="5410200"/>
                <a:ext cx="0" cy="49530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699611" y="5410200"/>
                <a:ext cx="0" cy="49530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563" y="5337045"/>
                <a:ext cx="216686" cy="148114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7863" y="4637643"/>
                <a:ext cx="220800" cy="148114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3123" y="5471137"/>
                <a:ext cx="523886" cy="15177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9850" y="5409274"/>
                <a:ext cx="523886" cy="151771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2569" y="4459915"/>
                <a:ext cx="523886" cy="15177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902" y="4459916"/>
                <a:ext cx="523886" cy="151771"/>
              </a:xfrm>
              <a:prstGeom prst="rect">
                <a:avLst/>
              </a:prstGeom>
            </p:spPr>
          </p:pic>
        </p:grpSp>
      </p:grpSp>
      <p:sp>
        <p:nvSpPr>
          <p:cNvPr id="29" name="Footer Placeholder 10">
            <a:extLst>
              <a:ext uri="{FF2B5EF4-FFF2-40B4-BE49-F238E27FC236}">
                <a16:creationId xmlns:a16="http://schemas.microsoft.com/office/drawing/2014/main" id="{EA35C3CA-7CC2-7448-A77C-BE35F3D0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12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Conditioning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example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67" y="2332936"/>
            <a:ext cx="5889829" cy="758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51" y="3556566"/>
            <a:ext cx="4839162" cy="695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459" y="4732122"/>
            <a:ext cx="1883429" cy="305371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BCE47759-6ED5-3146-AC31-11283735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2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3ECA-8E7C-408D-913E-1F602248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B200-A4A1-4851-90AE-F6218B6F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</a:t>
            </a:fld>
            <a:endParaRPr lang="en-GB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195F6B-7576-5245-923A-1D7E8DA8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41B7C4-21B1-724E-AC11-F2F4100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1708"/>
            <a:ext cx="10280779" cy="4343048"/>
          </a:xfrm>
        </p:spPr>
        <p:txBody>
          <a:bodyPr>
            <a:normAutofit/>
          </a:bodyPr>
          <a:lstStyle/>
          <a:p>
            <a:r>
              <a:rPr lang="en-US" dirty="0"/>
              <a:t>Explore tools for studying joint distributions of random variables.</a:t>
            </a:r>
          </a:p>
          <a:p>
            <a:r>
              <a:rPr lang="en-US" dirty="0"/>
              <a:t>Compare joint distributions of discrete random variables with continuous random variables.</a:t>
            </a:r>
          </a:p>
        </p:txBody>
      </p:sp>
    </p:spTree>
    <p:extLst>
      <p:ext uri="{BB962C8B-B14F-4D97-AF65-F5344CB8AC3E}">
        <p14:creationId xmlns:p14="http://schemas.microsoft.com/office/powerpoint/2010/main" val="2254795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solidFill>
                  <a:schemeClr val="accent1"/>
                </a:solidFill>
              </a:rPr>
              <a:t>PMF:</a:t>
            </a:r>
            <a:r>
              <a:rPr lang="en-US" sz="26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solidFill>
                  <a:schemeClr val="accent1"/>
                </a:solidFill>
              </a:rPr>
              <a:t>Conditional PMF: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solidFill>
                  <a:schemeClr val="accent1"/>
                </a:solidFill>
              </a:rPr>
              <a:t>Conditional CDF: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16" y="1843221"/>
            <a:ext cx="3114057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96" y="2554958"/>
            <a:ext cx="3867429" cy="3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96" y="3283455"/>
            <a:ext cx="3626056" cy="3328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0AB5345-752E-0549-BC9C-82C1F894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76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PMF and CDF: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a discrete random variable      and event     , the </a:t>
            </a:r>
            <a:r>
              <a:rPr lang="en-US" dirty="0">
                <a:solidFill>
                  <a:srgbClr val="FF0000"/>
                </a:solidFill>
              </a:rPr>
              <a:t>conditional PMF</a:t>
            </a:r>
            <a:r>
              <a:rPr lang="en-US" dirty="0"/>
              <a:t> of      given    is defined as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Similarly, we define the </a:t>
            </a:r>
            <a:r>
              <a:rPr lang="en-US" dirty="0">
                <a:solidFill>
                  <a:srgbClr val="FF0000"/>
                </a:solidFill>
              </a:rPr>
              <a:t>conditional CDF</a:t>
            </a:r>
            <a:r>
              <a:rPr lang="en-US" dirty="0"/>
              <a:t> of       given      as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21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71" y="2311881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13" y="2280707"/>
            <a:ext cx="241371" cy="215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68" y="2288022"/>
            <a:ext cx="279771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53" y="2280707"/>
            <a:ext cx="241371" cy="2157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84" y="3114910"/>
            <a:ext cx="6917639" cy="11163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27" y="4651949"/>
            <a:ext cx="279771" cy="208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12" y="4644634"/>
            <a:ext cx="241371" cy="215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81" y="5298884"/>
            <a:ext cx="3320533" cy="305067"/>
          </a:xfrm>
          <a:prstGeom prst="rect">
            <a:avLst/>
          </a:prstGeom>
        </p:spPr>
      </p:pic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8F71F644-7C94-9545-AC77-451E44EB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416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solidFill>
                  <a:schemeClr val="accent1"/>
                </a:solidFill>
              </a:rPr>
              <a:t>Let</a:t>
            </a:r>
            <a:r>
              <a:rPr lang="en-US" sz="26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Conditional PMF of       given                 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" y="1870711"/>
            <a:ext cx="1883429" cy="305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31" y="2555075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11" y="2558891"/>
            <a:ext cx="1018515" cy="298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64" y="3462353"/>
            <a:ext cx="5118172" cy="21248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13A6E8-76FB-204B-9EAA-1A34D605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61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Similarly, we can define the conditional probability of       given      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32" y="1733596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976" y="1733597"/>
            <a:ext cx="279771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03" y="2844055"/>
            <a:ext cx="4990171" cy="1217829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A1EC35AC-2F39-2B47-AE7C-DAB2E605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27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discrete random variables       and     , the </a:t>
            </a:r>
            <a:r>
              <a:rPr lang="en-US" dirty="0">
                <a:solidFill>
                  <a:srgbClr val="FF0000"/>
                </a:solidFill>
              </a:rPr>
              <a:t>conditional PMFs</a:t>
            </a:r>
            <a:r>
              <a:rPr lang="en-US" dirty="0"/>
              <a:t> of        given    and vice versa are defined as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any                      and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50" y="1753244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05" y="1729384"/>
            <a:ext cx="279771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107" y="1734914"/>
            <a:ext cx="254172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02" y="1725342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3" y="2608430"/>
            <a:ext cx="3789867" cy="151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65" y="4549761"/>
            <a:ext cx="1216000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60" y="4528732"/>
            <a:ext cx="1311086" cy="298057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AD222BFE-E38B-B346-AB01-241456A0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67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20" y="1959429"/>
            <a:ext cx="10432043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two random variables      and      with joint PMF given in the following Table.</a:t>
            </a:r>
          </a:p>
          <a:p>
            <a:pPr marL="0" indent="0">
              <a:buNone/>
            </a:pPr>
            <a:r>
              <a:rPr lang="en-US" dirty="0"/>
              <a:t>Find                           conditional PMF of        given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5" y="2092774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30" y="2086878"/>
            <a:ext cx="254172" cy="20845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42762"/>
              </p:ext>
            </p:extLst>
          </p:nvPr>
        </p:nvGraphicFramePr>
        <p:xfrm>
          <a:off x="7533564" y="2707918"/>
          <a:ext cx="3301626" cy="264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12">
                  <a:extLst>
                    <a:ext uri="{9D8B030D-6E8A-4147-A177-3AD203B41FA5}">
                      <a16:colId xmlns:a16="http://schemas.microsoft.com/office/drawing/2014/main" val="3217191853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val="3783760897"/>
                    </a:ext>
                  </a:extLst>
                </a:gridCol>
                <a:gridCol w="1077041">
                  <a:extLst>
                    <a:ext uri="{9D8B030D-6E8A-4147-A177-3AD203B41FA5}">
                      <a16:colId xmlns:a16="http://schemas.microsoft.com/office/drawing/2014/main" val="1610297285"/>
                    </a:ext>
                  </a:extLst>
                </a:gridCol>
              </a:tblGrid>
              <a:tr h="433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4798"/>
                  </a:ext>
                </a:extLst>
              </a:tr>
              <a:tr h="734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53096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380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27769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56" y="3282161"/>
            <a:ext cx="131657" cy="4950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84" y="3246380"/>
            <a:ext cx="261943" cy="49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56" y="4010961"/>
            <a:ext cx="131657" cy="49508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40" y="4094989"/>
            <a:ext cx="123429" cy="1676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3" y="3324380"/>
            <a:ext cx="761905" cy="1737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77" y="4135280"/>
            <a:ext cx="768000" cy="1737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21" y="2839730"/>
            <a:ext cx="737524" cy="1737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56" y="2839730"/>
            <a:ext cx="743619" cy="1737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28" y="4883769"/>
            <a:ext cx="774095" cy="1737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12" y="4723759"/>
            <a:ext cx="261943" cy="4923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95" y="4723759"/>
            <a:ext cx="131657" cy="4950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7" y="2872687"/>
            <a:ext cx="1579886" cy="332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63" y="2909215"/>
            <a:ext cx="279771" cy="20845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81" y="3336675"/>
            <a:ext cx="981945" cy="208457"/>
          </a:xfrm>
          <a:prstGeom prst="rect">
            <a:avLst/>
          </a:prstGeom>
        </p:spPr>
      </p:pic>
      <p:sp>
        <p:nvSpPr>
          <p:cNvPr id="24" name="Footer Placeholder 10">
            <a:extLst>
              <a:ext uri="{FF2B5EF4-FFF2-40B4-BE49-F238E27FC236}">
                <a16:creationId xmlns:a16="http://schemas.microsoft.com/office/drawing/2014/main" id="{2731EC8D-2210-5645-A2AE-E40FEF68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7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Independent Random Variables:</a:t>
            </a: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Two discrete random variables      and       are independent if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Equivalently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Equivalently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1" y="2841891"/>
            <a:ext cx="6208609" cy="291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1" y="5174369"/>
            <a:ext cx="5512990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73" y="2277240"/>
            <a:ext cx="279771" cy="208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06" y="2271344"/>
            <a:ext cx="254172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1" y="3987668"/>
            <a:ext cx="6424838" cy="305067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87D70DE2-3468-A147-8F57-9198EA43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37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Expectation: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348309"/>
            <a:ext cx="5366857" cy="2411886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F54B6077-077C-5845-B22E-3E19F962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612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20" y="1959429"/>
            <a:ext cx="10432043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two random variables      and      with joint PMF given in Table.</a:t>
            </a:r>
          </a:p>
          <a:p>
            <a:pPr marL="0" indent="0">
              <a:buNone/>
            </a:pPr>
            <a:r>
              <a:rPr lang="en-US" dirty="0"/>
              <a:t>Find                              and                             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5" y="2092774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30" y="2101166"/>
            <a:ext cx="254172" cy="20845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33564" y="2707918"/>
          <a:ext cx="3301626" cy="2642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12">
                  <a:extLst>
                    <a:ext uri="{9D8B030D-6E8A-4147-A177-3AD203B41FA5}">
                      <a16:colId xmlns:a16="http://schemas.microsoft.com/office/drawing/2014/main" val="3217191853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val="3783760897"/>
                    </a:ext>
                  </a:extLst>
                </a:gridCol>
                <a:gridCol w="1077041">
                  <a:extLst>
                    <a:ext uri="{9D8B030D-6E8A-4147-A177-3AD203B41FA5}">
                      <a16:colId xmlns:a16="http://schemas.microsoft.com/office/drawing/2014/main" val="1610297285"/>
                    </a:ext>
                  </a:extLst>
                </a:gridCol>
              </a:tblGrid>
              <a:tr h="433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4798"/>
                  </a:ext>
                </a:extLst>
              </a:tr>
              <a:tr h="734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53096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380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27769"/>
                  </a:ext>
                </a:extLst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56" y="3282161"/>
            <a:ext cx="131657" cy="4950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84" y="3246380"/>
            <a:ext cx="261943" cy="49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56" y="4010961"/>
            <a:ext cx="131657" cy="49508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640" y="4094989"/>
            <a:ext cx="123429" cy="1676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3" y="3324380"/>
            <a:ext cx="761905" cy="1737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77" y="4135280"/>
            <a:ext cx="768000" cy="1737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21" y="2839730"/>
            <a:ext cx="737524" cy="1737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56" y="2839730"/>
            <a:ext cx="743619" cy="1737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28" y="4883769"/>
            <a:ext cx="774095" cy="1737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12" y="4723759"/>
            <a:ext cx="261943" cy="4923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95" y="4723759"/>
            <a:ext cx="131657" cy="495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7" y="2872688"/>
            <a:ext cx="1735315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37" y="2913630"/>
            <a:ext cx="1934324" cy="278248"/>
          </a:xfrm>
          <a:prstGeom prst="rect">
            <a:avLst/>
          </a:prstGeom>
        </p:spPr>
      </p:pic>
      <p:sp>
        <p:nvSpPr>
          <p:cNvPr id="23" name="Footer Placeholder 10">
            <a:extLst>
              <a:ext uri="{FF2B5EF4-FFF2-40B4-BE49-F238E27FC236}">
                <a16:creationId xmlns:a16="http://schemas.microsoft.com/office/drawing/2014/main" id="{857FE922-2D9C-D148-8109-E1FB39D2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32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Probability: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57" y="2715857"/>
            <a:ext cx="9195886" cy="713143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D8C1D28-7808-354A-A1E4-DB9C06E2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99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Rationale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8A4A5-C7C5-42A9-9997-1762B47C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8275-B17B-4977-90CA-8BA28802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</a:t>
            </a:fld>
            <a:endParaRPr lang="en-GB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2D4DC1A-EA16-104F-982B-82FC11C7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099143-7B78-A74F-BB96-211AF044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1708"/>
            <a:ext cx="10280779" cy="4343048"/>
          </a:xfrm>
        </p:spPr>
        <p:txBody>
          <a:bodyPr/>
          <a:lstStyle/>
          <a:p>
            <a:r>
              <a:rPr lang="en-US" dirty="0"/>
              <a:t>If you were to examine the population of your community, you might notice that each household has a different number of people. Each of those household members has a different age, a different income, a different number of hobbies, etc. </a:t>
            </a:r>
          </a:p>
          <a:p>
            <a:r>
              <a:rPr lang="en-US" dirty="0"/>
              <a:t>Each of these results is a random variable. In this Lesson, you explore the concept of comparing two or more random variables, because you grasp comparing two, the extension to </a:t>
            </a:r>
            <a:r>
              <a:rPr lang="en-US" i="1" dirty="0"/>
              <a:t>n </a:t>
            </a:r>
            <a:r>
              <a:rPr lang="en-US" dirty="0"/>
              <a:t>random variables is straightforward.</a:t>
            </a:r>
          </a:p>
        </p:txBody>
      </p:sp>
    </p:spTree>
    <p:extLst>
      <p:ext uri="{BB962C8B-B14F-4D97-AF65-F5344CB8AC3E}">
        <p14:creationId xmlns:p14="http://schemas.microsoft.com/office/powerpoint/2010/main" val="370448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Probability: </a:t>
            </a:r>
          </a:p>
          <a:p>
            <a:pPr marL="0" indent="0">
              <a:buNone/>
            </a:pPr>
            <a:r>
              <a:rPr lang="en-US" dirty="0"/>
              <a:t>If                                 is a </a:t>
            </a:r>
            <a:r>
              <a:rPr lang="en-US" dirty="0">
                <a:solidFill>
                  <a:srgbClr val="FF0000"/>
                </a:solidFill>
              </a:rPr>
              <a:t>partition</a:t>
            </a:r>
            <a:r>
              <a:rPr lang="en-US" dirty="0"/>
              <a:t> of the sample space       then we have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30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31" y="2196530"/>
            <a:ext cx="1965714" cy="266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42" y="2189568"/>
            <a:ext cx="266971" cy="272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8" y="2874630"/>
            <a:ext cx="6599314" cy="698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2" y="3824517"/>
            <a:ext cx="1925485" cy="298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88" y="4408976"/>
            <a:ext cx="5396114" cy="698514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B856A5BC-0D9F-954F-93E4-81AAB392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028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Expectation:</a:t>
            </a:r>
          </a:p>
          <a:p>
            <a:pPr marL="0" indent="0">
              <a:buNone/>
            </a:pPr>
            <a:r>
              <a:rPr lang="en-US" dirty="0"/>
              <a:t>If                                 is a </a:t>
            </a:r>
            <a:r>
              <a:rPr lang="en-US" dirty="0">
                <a:solidFill>
                  <a:srgbClr val="FF0000"/>
                </a:solidFill>
              </a:rPr>
              <a:t>partition</a:t>
            </a:r>
            <a:r>
              <a:rPr lang="en-US" dirty="0"/>
              <a:t> of the sample space       then we have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31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50" y="2208722"/>
            <a:ext cx="1965714" cy="266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61" y="2201760"/>
            <a:ext cx="266971" cy="272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45435"/>
            <a:ext cx="3805256" cy="698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54" y="3827083"/>
            <a:ext cx="1925485" cy="29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4561426"/>
            <a:ext cx="4986515" cy="713143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FF70EC5C-17EB-AD4E-AE11-7A3E201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58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940"/>
            <a:ext cx="10401300" cy="755779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Orchestrated Conversation:</a:t>
            </a:r>
            <a:br>
              <a:rPr lang="en-US" dirty="0"/>
            </a:br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720" y="1782012"/>
            <a:ext cx="10527577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</a:t>
            </a:r>
            <a:r>
              <a:rPr lang="en-US" dirty="0"/>
              <a:t>. Suppose that the number of customers visiting a fast food restaurant in a given day is                                    .  Assume that each customer purchases a drink with probability       independently from other customers and independently from the value of      . Let       be the number of customers who purchase drinks. Find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32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68" y="2239163"/>
            <a:ext cx="2293028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44" y="2630481"/>
            <a:ext cx="265143" cy="1956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04" y="2932930"/>
            <a:ext cx="299886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76" y="2919282"/>
            <a:ext cx="279771" cy="208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71" y="3249119"/>
            <a:ext cx="539429" cy="208457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365DB57-0ED3-C442-AB7E-2AAF4BCE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216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Two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Let      and       are two random variables, and suppose that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is random variable.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Law of the unconscious statistician (LOTUS) for two discrete random variables: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66" y="1729384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57" y="1732822"/>
            <a:ext cx="254172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03" y="1702089"/>
            <a:ext cx="1954743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9" y="2220702"/>
            <a:ext cx="773485" cy="223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71" y="3792650"/>
            <a:ext cx="6710857" cy="1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5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Two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Example. </a:t>
            </a:r>
            <a:br>
              <a:rPr lang="en-US" sz="2800" dirty="0"/>
            </a:br>
            <a:r>
              <a:rPr lang="en-US" sz="2800" dirty="0">
                <a:solidFill>
                  <a:schemeClr val="accent1"/>
                </a:solidFill>
              </a:rPr>
              <a:t>Linearity of Expectation: </a:t>
            </a:r>
            <a:r>
              <a:rPr lang="en-US" dirty="0"/>
              <a:t>For two discrete random variables      and       , show that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63" y="2195441"/>
            <a:ext cx="279771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54" y="2198879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29" y="2575110"/>
            <a:ext cx="3488914" cy="303543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5075343D-E821-034D-A4B8-6485DFDE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92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Two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General scenario: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Find PMF of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For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32" y="2814492"/>
            <a:ext cx="224914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5" y="2245022"/>
            <a:ext cx="1954743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34" y="3443288"/>
            <a:ext cx="5076113" cy="3181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53A8BD-0F1E-7F44-B6EB-1A4A9B3AAC7E}"/>
              </a:ext>
            </a:extLst>
          </p:cNvPr>
          <p:cNvGrpSpPr/>
          <p:nvPr/>
        </p:nvGrpSpPr>
        <p:grpSpPr>
          <a:xfrm>
            <a:off x="1980873" y="4088701"/>
            <a:ext cx="7063771" cy="1525748"/>
            <a:chOff x="1980873" y="4088701"/>
            <a:chExt cx="7063771" cy="1525748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873" y="4088701"/>
              <a:ext cx="7063771" cy="12159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098" y="5375820"/>
              <a:ext cx="1430400" cy="238629"/>
            </a:xfrm>
            <a:prstGeom prst="rect">
              <a:avLst/>
            </a:prstGeom>
          </p:spPr>
        </p:pic>
      </p:grp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FEE53FEF-710F-9345-A232-97E70B08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21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Two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Example. </a:t>
            </a:r>
            <a:br>
              <a:rPr lang="en-US" sz="2800" dirty="0"/>
            </a:br>
            <a:r>
              <a:rPr lang="en-US" dirty="0"/>
              <a:t>Let                                           and                                            be two independent random variables and                            . Find PMF of     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07" y="2312596"/>
            <a:ext cx="2680228" cy="601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46" y="2312596"/>
            <a:ext cx="2653409" cy="601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61" y="3056907"/>
            <a:ext cx="1704228" cy="2505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41" y="3056907"/>
            <a:ext cx="224914" cy="208457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519867B9-654C-774F-829B-8B1FCC2E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478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 Expectation as a Function of a Random Variable: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Note that                           depends on the value of     , so we can write 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37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0" y="2394946"/>
            <a:ext cx="5213257" cy="6838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78" y="4520242"/>
            <a:ext cx="2978743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90" y="3729259"/>
            <a:ext cx="1605790" cy="2782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07" y="3769640"/>
            <a:ext cx="168228" cy="197486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10EFC0CF-43C3-E547-BA24-1C6FA743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646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Thus, we can think of      </a:t>
            </a:r>
            <a:r>
              <a:rPr lang="en-US" dirty="0">
                <a:solidFill>
                  <a:schemeClr val="accent1"/>
                </a:solidFill>
              </a:rPr>
              <a:t>                    </a:t>
            </a:r>
            <a:r>
              <a:rPr lang="en-US" dirty="0"/>
              <a:t>as a function of the value of the random variable     . We then write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If       is a random variable with range                                       , then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15" y="2407616"/>
            <a:ext cx="2413714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79" y="1655432"/>
            <a:ext cx="1605790" cy="27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77" y="2003200"/>
            <a:ext cx="254172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63" y="3138239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47" y="3163604"/>
            <a:ext cx="2494171" cy="2782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09" y="4039217"/>
            <a:ext cx="7873066" cy="2004724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0D0A7424-F7A0-B94C-B0EC-98B0F2AE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196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two random variables      and       with joint PMF given in the following Table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the Marginal PMFs of       and      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the conditional PMF of       given                and       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the PMF of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 , and check that                          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         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39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43" y="1727853"/>
            <a:ext cx="254172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2" y="1727854"/>
            <a:ext cx="2797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96" y="2045695"/>
            <a:ext cx="1921829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1" y="2680410"/>
            <a:ext cx="254172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50" y="2680411"/>
            <a:ext cx="279772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27" y="3364761"/>
            <a:ext cx="896002" cy="212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80" y="3364762"/>
            <a:ext cx="279772" cy="208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46" y="3361106"/>
            <a:ext cx="885030" cy="2084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17" y="4051916"/>
            <a:ext cx="224914" cy="208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11" y="4720656"/>
            <a:ext cx="493714" cy="2084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54" y="4720656"/>
            <a:ext cx="1523200" cy="2084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11" y="5364983"/>
            <a:ext cx="1034971" cy="303543"/>
          </a:xfrm>
          <a:prstGeom prst="rect">
            <a:avLst/>
          </a:prstGeom>
        </p:spPr>
      </p:pic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2ADAD2FA-656C-1646-9717-DAAE83E1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64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5257-8F68-413D-9DFF-D590CD0C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6100-B6C8-4622-8095-3D942BC7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8BBAD2-AB80-1B4C-A956-B132DB21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280779" cy="4343048"/>
          </a:xfrm>
        </p:spPr>
        <p:txBody>
          <a:bodyPr>
            <a:normAutofit/>
          </a:bodyPr>
          <a:lstStyle/>
          <a:p>
            <a:r>
              <a:rPr lang="en-US" b="1" dirty="0"/>
              <a:t>Basic Concepts</a:t>
            </a:r>
          </a:p>
          <a:p>
            <a:r>
              <a:rPr lang="en-US" dirty="0"/>
              <a:t>Counting Methods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Access to the online textbook: </a:t>
            </a:r>
            <a:r>
              <a:rPr lang="en-US" dirty="0">
                <a:hlinkClick r:id="rId3"/>
              </a:rPr>
              <a:t>https://www.probabilitycourse.com/</a:t>
            </a:r>
            <a:r>
              <a:rPr lang="en-US" dirty="0"/>
              <a:t> 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405608F-A8C6-A443-9BFA-8493FF66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779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40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958721" y="159377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                                </a:t>
            </a:r>
            <a:r>
              <a:rPr lang="en-US" dirty="0"/>
              <a:t>Table. Joint PMF of      and       in example.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095836" y="2445347"/>
          <a:ext cx="3301626" cy="1905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12">
                  <a:extLst>
                    <a:ext uri="{9D8B030D-6E8A-4147-A177-3AD203B41FA5}">
                      <a16:colId xmlns:a16="http://schemas.microsoft.com/office/drawing/2014/main" val="3217191853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val="3783760897"/>
                    </a:ext>
                  </a:extLst>
                </a:gridCol>
                <a:gridCol w="1077041">
                  <a:extLst>
                    <a:ext uri="{9D8B030D-6E8A-4147-A177-3AD203B41FA5}">
                      <a16:colId xmlns:a16="http://schemas.microsoft.com/office/drawing/2014/main" val="1610297285"/>
                    </a:ext>
                  </a:extLst>
                </a:gridCol>
              </a:tblGrid>
              <a:tr h="433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4798"/>
                  </a:ext>
                </a:extLst>
              </a:tr>
              <a:tr h="734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53096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3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4" y="1697546"/>
            <a:ext cx="222400" cy="1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01" y="1697547"/>
            <a:ext cx="244800" cy="182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49" y="3019104"/>
            <a:ext cx="131657" cy="4950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47" y="3050665"/>
            <a:ext cx="131657" cy="4950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63" y="3765298"/>
            <a:ext cx="131657" cy="49508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46" y="3849326"/>
            <a:ext cx="123429" cy="1676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990" y="3173270"/>
            <a:ext cx="771048" cy="1767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29" y="3957304"/>
            <a:ext cx="761905" cy="1737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7" y="2594067"/>
            <a:ext cx="746667" cy="1767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2" y="2594067"/>
            <a:ext cx="737524" cy="173714"/>
          </a:xfrm>
          <a:prstGeom prst="rect">
            <a:avLst/>
          </a:prstGeom>
        </p:spPr>
      </p:pic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55C1D24F-8799-C542-9C8F-20A737D4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280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41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Rule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Taking out what is known.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Proof:</a:t>
            </a:r>
            <a:r>
              <a:rPr lang="en-US" dirty="0"/>
              <a:t> Note that                                  is a random variable that is a function of      .  </a:t>
            </a:r>
            <a:r>
              <a:rPr lang="en-US" dirty="0">
                <a:solidFill>
                  <a:srgbClr val="FF0000"/>
                </a:solidFill>
              </a:rPr>
              <a:t>If                  then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92" y="2318648"/>
            <a:ext cx="5286400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50" y="3099335"/>
            <a:ext cx="2133790" cy="27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37" y="3106934"/>
            <a:ext cx="279771" cy="208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" y="4009872"/>
            <a:ext cx="9512380" cy="695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24" y="3446171"/>
            <a:ext cx="949029" cy="210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4" y="5304436"/>
            <a:ext cx="5342019" cy="278248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06A2B49C-AC28-8241-99D7-4ADE597B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629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42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Iterated Expectations:</a:t>
            </a:r>
          </a:p>
          <a:p>
            <a:pPr marL="0" indent="0">
              <a:buNone/>
            </a:pPr>
            <a:r>
              <a:rPr lang="en-US" dirty="0"/>
              <a:t>Let </a:t>
            </a:r>
          </a:p>
          <a:p>
            <a:pPr marL="0" indent="0">
              <a:buNone/>
            </a:pPr>
            <a:r>
              <a:rPr lang="en-US" dirty="0"/>
              <a:t>Then,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4" y="2182173"/>
            <a:ext cx="2417371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5" y="2936587"/>
            <a:ext cx="5077943" cy="2543543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8C95D91E-0151-114E-9F88-A606CD78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29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43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Iterated Expectations: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is equal to the low of total Expectation.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27" y="2700788"/>
            <a:ext cx="7498971" cy="303543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9A772F55-8206-BC40-9A42-86E8134D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809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2242"/>
            <a:ext cx="10527577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</a:t>
            </a:r>
            <a:r>
              <a:rPr lang="en-US" dirty="0"/>
              <a:t>. Suppose that the number of customers visiting a fast food restaurant in a given day is                                    .  Assume that each customer purchases a drink with probability       independently from other customers and independently from the value of      . Let       be the number of customers who purchase drinks. Find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44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5" y="2059985"/>
            <a:ext cx="2293028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88" y="2437655"/>
            <a:ext cx="265143" cy="1956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56" y="2740104"/>
            <a:ext cx="299886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628" y="2726456"/>
            <a:ext cx="279771" cy="208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73" y="3042005"/>
            <a:ext cx="539429" cy="208457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A52787B-7BD3-DC47-B868-B841A0D2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628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45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If      and      are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>
                <a:solidFill>
                  <a:schemeClr val="accent1"/>
                </a:solidFill>
              </a:rPr>
              <a:t> random variables, then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23" y="1676474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34" y="1687154"/>
            <a:ext cx="232991" cy="191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3" y="2302279"/>
            <a:ext cx="2247314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3" y="2961335"/>
            <a:ext cx="3337143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3" y="3620391"/>
            <a:ext cx="2693486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3" y="4279447"/>
            <a:ext cx="4924343" cy="303543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627DE723-3BB2-B74A-88A7-43A4F8C0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042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46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Variance: </a:t>
            </a:r>
          </a:p>
          <a:p>
            <a:pPr marL="0" indent="0">
              <a:buNone/>
            </a:pPr>
            <a:r>
              <a:rPr lang="en-US" dirty="0"/>
              <a:t>Let                                                        then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Note that                               is a function of    . We define                       is a function of      . That is,                      is a random variable whose value equals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11" y="3056862"/>
            <a:ext cx="5980643" cy="7945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19" y="2162854"/>
            <a:ext cx="3565714" cy="33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11" y="4657119"/>
            <a:ext cx="1951086" cy="2782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35" y="4682851"/>
            <a:ext cx="168228" cy="1974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26" y="4657119"/>
            <a:ext cx="1347657" cy="2782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37" y="5181031"/>
            <a:ext cx="254172" cy="208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43" y="5208327"/>
            <a:ext cx="1347657" cy="2782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7" y="5191901"/>
            <a:ext cx="2044952" cy="278248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D04A0BB2-030F-E843-9B06-35A98260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3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47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1652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two random variables      and       with joint PMF given in the following Table.</a:t>
            </a:r>
            <a:r>
              <a:rPr lang="en-US" sz="2800" dirty="0"/>
              <a:t> </a:t>
            </a:r>
            <a:r>
              <a:rPr lang="en-US" dirty="0"/>
              <a:t>Let                       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the PMF of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Check                                                       .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80" y="2127728"/>
            <a:ext cx="2024838" cy="27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70" y="2762962"/>
            <a:ext cx="250514" cy="213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00" y="3438305"/>
            <a:ext cx="519314" cy="213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56" y="4125540"/>
            <a:ext cx="3553524" cy="278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01" y="1756429"/>
            <a:ext cx="254172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0" y="1756430"/>
            <a:ext cx="279772" cy="20845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27854"/>
              </p:ext>
            </p:extLst>
          </p:nvPr>
        </p:nvGraphicFramePr>
        <p:xfrm>
          <a:off x="7054599" y="2457288"/>
          <a:ext cx="3301626" cy="1905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6412">
                  <a:extLst>
                    <a:ext uri="{9D8B030D-6E8A-4147-A177-3AD203B41FA5}">
                      <a16:colId xmlns:a16="http://schemas.microsoft.com/office/drawing/2014/main" val="3217191853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val="3783760897"/>
                    </a:ext>
                  </a:extLst>
                </a:gridCol>
                <a:gridCol w="1077041">
                  <a:extLst>
                    <a:ext uri="{9D8B030D-6E8A-4147-A177-3AD203B41FA5}">
                      <a16:colId xmlns:a16="http://schemas.microsoft.com/office/drawing/2014/main" val="1610297285"/>
                    </a:ext>
                  </a:extLst>
                </a:gridCol>
              </a:tblGrid>
              <a:tr h="4334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4798"/>
                  </a:ext>
                </a:extLst>
              </a:tr>
              <a:tr h="734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53096"/>
                  </a:ext>
                </a:extLst>
              </a:tr>
              <a:tr h="7369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380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12" y="3031045"/>
            <a:ext cx="131657" cy="4950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10" y="3062606"/>
            <a:ext cx="131657" cy="495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26" y="3777239"/>
            <a:ext cx="131657" cy="495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09" y="3861267"/>
            <a:ext cx="123429" cy="1676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53" y="3185211"/>
            <a:ext cx="771048" cy="1767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3969245"/>
            <a:ext cx="761905" cy="1737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90" y="2606008"/>
            <a:ext cx="746667" cy="1767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25" y="2606008"/>
            <a:ext cx="737524" cy="173714"/>
          </a:xfrm>
          <a:prstGeom prst="rect">
            <a:avLst/>
          </a:prstGeom>
        </p:spPr>
      </p:pic>
      <p:sp>
        <p:nvSpPr>
          <p:cNvPr id="25" name="Footer Placeholder 10">
            <a:extLst>
              <a:ext uri="{FF2B5EF4-FFF2-40B4-BE49-F238E27FC236}">
                <a16:creationId xmlns:a16="http://schemas.microsoft.com/office/drawing/2014/main" id="{825ED67B-CB11-6740-8972-77554D76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08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48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2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Variance: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27" y="2442122"/>
            <a:ext cx="6019657" cy="303543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89DE4138-8E9F-F646-A4A4-0A7FFA69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634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49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 </a:t>
            </a:r>
            <a:r>
              <a:rPr lang="en-US" dirty="0"/>
              <a:t>Let       be the number of customers that visit a certain store in a given day. Suppose that we know             and                . Let        be the amount that the        customer spends on average. We assume       ’s are independent of each other and also independent of      . We further assume they have the same mean and variance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40" y="1714901"/>
            <a:ext cx="299886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04" y="2048215"/>
            <a:ext cx="667124" cy="278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32" y="2061863"/>
            <a:ext cx="1012419" cy="278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71" y="2070005"/>
            <a:ext cx="336914" cy="234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49" y="2408351"/>
            <a:ext cx="400609" cy="194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01" y="2740758"/>
            <a:ext cx="299886" cy="208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1" y="2395418"/>
            <a:ext cx="336914" cy="2346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14" y="3701365"/>
            <a:ext cx="2881828" cy="738743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8CDECADE-B722-0245-A469-DACFBF62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73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PMF: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Joint Probability Mass Function (PMF) for      and    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4" y="2253698"/>
            <a:ext cx="6299428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1" y="3111738"/>
            <a:ext cx="279771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62" y="3101527"/>
            <a:ext cx="254172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78" y="3854270"/>
            <a:ext cx="5205943" cy="318171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F7E6A828-E26E-6944-B0BA-22958D33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232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Conditional Expectation and Variance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50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      be the store's total sales, i.e.,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Find          and                 .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9" y="1677202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85" y="2434813"/>
            <a:ext cx="1717029" cy="894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03" y="3683422"/>
            <a:ext cx="472686" cy="191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24" y="3673937"/>
            <a:ext cx="975543" cy="278248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EBC420D1-52B9-C34D-B674-DD4D1BA0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414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PDF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Joint PDF: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70094"/>
            <a:ext cx="3803429" cy="69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10" y="4385496"/>
            <a:ext cx="5538743" cy="872229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27FB02BE-5018-7843-890D-965CF3C5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988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choose                  , then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52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77" y="1606702"/>
            <a:ext cx="1058743" cy="266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17" y="2387566"/>
            <a:ext cx="4386743" cy="713143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BB1AB7DF-0BEB-B147-8BD9-D6BC0539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28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Definition.</a:t>
            </a:r>
            <a:r>
              <a:rPr lang="en-US" sz="2800" dirty="0"/>
              <a:t> </a:t>
            </a:r>
            <a:r>
              <a:rPr lang="en-US" dirty="0"/>
              <a:t>Two random variables      and      are </a:t>
            </a:r>
            <a:r>
              <a:rPr lang="en-US" dirty="0">
                <a:solidFill>
                  <a:srgbClr val="FF0000"/>
                </a:solidFill>
              </a:rPr>
              <a:t>jointly continuous</a:t>
            </a:r>
            <a:r>
              <a:rPr lang="en-US" dirty="0"/>
              <a:t> if there exists a nonnegative function                                , such that, for any set                , we have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The function                        is called </a:t>
            </a:r>
            <a:r>
              <a:rPr lang="en-US" dirty="0">
                <a:solidFill>
                  <a:srgbClr val="FF0000"/>
                </a:solidFill>
              </a:rPr>
              <a:t>the joint probability density function (PDF) </a:t>
            </a:r>
            <a:r>
              <a:rPr lang="en-US" dirty="0"/>
              <a:t>of  </a:t>
            </a:r>
          </a:p>
          <a:p>
            <a:pPr marL="0" indent="0">
              <a:buNone/>
            </a:pPr>
            <a:r>
              <a:rPr lang="en-US" dirty="0"/>
              <a:t>      and      .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87" y="1715096"/>
            <a:ext cx="2797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87" y="1715096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29" y="1994673"/>
            <a:ext cx="2051657" cy="329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12" y="1998396"/>
            <a:ext cx="1022171" cy="29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87" y="2747237"/>
            <a:ext cx="5542400" cy="87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47" y="3823621"/>
            <a:ext cx="1415314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2" y="4307891"/>
            <a:ext cx="279771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04" y="4307891"/>
            <a:ext cx="254172" cy="208457"/>
          </a:xfrm>
          <a:prstGeom prst="rect">
            <a:avLst/>
          </a:prstGeom>
        </p:spPr>
      </p:pic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51688610-5EA5-AD43-AC60-199DD2A3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108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CDF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Joint CDF: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54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27" y="2182526"/>
            <a:ext cx="5474745" cy="7131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3526803-94D5-4D4E-A141-EA765FB79DFC}"/>
              </a:ext>
            </a:extLst>
          </p:cNvPr>
          <p:cNvGrpSpPr/>
          <p:nvPr/>
        </p:nvGrpSpPr>
        <p:grpSpPr>
          <a:xfrm>
            <a:off x="2076954" y="3962331"/>
            <a:ext cx="8797256" cy="1396138"/>
            <a:chOff x="1863238" y="4305231"/>
            <a:chExt cx="8797256" cy="1396138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238" y="4305231"/>
              <a:ext cx="8797256" cy="713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43425" y="5301259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and</a:t>
              </a:r>
              <a:endParaRPr lang="en-US" b="1" dirty="0"/>
            </a:p>
          </p:txBody>
        </p:sp>
        <p:cxnSp>
          <p:nvCxnSpPr>
            <p:cNvPr id="17" name="Curved Connector 16"/>
            <p:cNvCxnSpPr/>
            <p:nvPr/>
          </p:nvCxnSpPr>
          <p:spPr>
            <a:xfrm rot="16200000" flipV="1">
              <a:off x="5199102" y="4956935"/>
              <a:ext cx="426906" cy="261741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29314846-D53A-F04A-8072-9FF28CC0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587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55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36" y="3129362"/>
            <a:ext cx="4373943" cy="76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36" y="1952243"/>
            <a:ext cx="2816000" cy="667428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549DD5D4-1B9E-A646-92BA-6763758F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3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</a:t>
            </a:r>
            <a:r>
              <a:rPr lang="en-US" dirty="0"/>
              <a:t>and</a:t>
            </a:r>
            <a:r>
              <a:rPr lang="en-US" sz="2800" dirty="0"/>
              <a:t>     </a:t>
            </a:r>
            <a:r>
              <a:rPr lang="en-US" dirty="0"/>
              <a:t>be two random variables with joint PDF given by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Find     .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Find             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56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70" y="1715096"/>
            <a:ext cx="279771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70" y="1715096"/>
            <a:ext cx="254172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65471"/>
            <a:ext cx="7264915" cy="9106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55" y="3284588"/>
            <a:ext cx="142629" cy="1389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12" y="3656671"/>
            <a:ext cx="1457371" cy="303543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FFC10D3-1B02-1B48-8357-6EF7A297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383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00" y="1927131"/>
            <a:ext cx="5721600" cy="21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4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joint cumulative function</a:t>
            </a:r>
            <a:r>
              <a:rPr lang="en-US" dirty="0"/>
              <a:t> of two random variables      and       is defined 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The joint CDF satisfies the following properties: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                                            , for any      (marginal CDF of      );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                                            , for any      (marginal CDF of      );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58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67" y="1686520"/>
            <a:ext cx="279771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67" y="1686520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62" y="2273376"/>
            <a:ext cx="4639086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16" y="3654043"/>
            <a:ext cx="3018971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59" y="3736328"/>
            <a:ext cx="173714" cy="1389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33" y="3654043"/>
            <a:ext cx="279771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15" y="4334283"/>
            <a:ext cx="2982400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59" y="4402918"/>
            <a:ext cx="168228" cy="1974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32" y="4312337"/>
            <a:ext cx="254172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15" y="5032041"/>
            <a:ext cx="2510629" cy="303543"/>
          </a:xfrm>
          <a:prstGeom prst="rect">
            <a:avLst/>
          </a:prstGeom>
        </p:spPr>
      </p:pic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BA572F79-A3C8-BB46-8F1B-C96F04DF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99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 startAt="4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 startAt="4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 startAt="4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arenR" startAt="4"/>
            </a:pPr>
            <a:r>
              <a:rPr lang="en-US" dirty="0"/>
              <a:t> if       and      are independent, then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59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1843221"/>
            <a:ext cx="5023086" cy="303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3" y="2551274"/>
            <a:ext cx="9465447" cy="6956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91" y="3744703"/>
            <a:ext cx="279771" cy="208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91" y="3744703"/>
            <a:ext cx="254172" cy="2084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7" y="3710807"/>
            <a:ext cx="3871086" cy="303543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CF5B2E27-94F4-C646-AD9D-D96A219F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3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all possible value for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5" y="1683829"/>
            <a:ext cx="1078857" cy="2541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96" y="1672792"/>
            <a:ext cx="1042286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3" y="2188863"/>
            <a:ext cx="4589714" cy="3181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166D42-2F4F-644C-B69E-E3833DE344F4}"/>
              </a:ext>
            </a:extLst>
          </p:cNvPr>
          <p:cNvGrpSpPr/>
          <p:nvPr/>
        </p:nvGrpSpPr>
        <p:grpSpPr>
          <a:xfrm>
            <a:off x="1402305" y="2907684"/>
            <a:ext cx="8983954" cy="2277524"/>
            <a:chOff x="923492" y="2920359"/>
            <a:chExt cx="8983954" cy="2277524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92" y="3438313"/>
              <a:ext cx="4008229" cy="72777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6818915" y="4957725"/>
              <a:ext cx="2955878" cy="20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936058" y="2925845"/>
              <a:ext cx="1" cy="2236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725" y="2920359"/>
              <a:ext cx="140190" cy="16457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2684" y="5082073"/>
              <a:ext cx="144762" cy="11581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221" y="4636020"/>
              <a:ext cx="698514" cy="20236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15" y="3478457"/>
              <a:ext cx="698514" cy="202362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7779172" y="4405176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779172" y="4401513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756534" y="3810467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8756534" y="3806804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436776" y="4290893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8436776" y="4287230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996441" y="4281884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996441" y="4278221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604616" y="3768380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7605061" y="3759734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192846" y="3865656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192846" y="3861993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258586" y="3675481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8259031" y="3666835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6956075" y="2924910"/>
              <a:ext cx="2598420" cy="2169975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373139" y="3716118"/>
              <a:ext cx="1208081" cy="180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Footer Placeholder 10">
            <a:extLst>
              <a:ext uri="{FF2B5EF4-FFF2-40B4-BE49-F238E27FC236}">
                <a16:creationId xmlns:a16="http://schemas.microsoft.com/office/drawing/2014/main" id="{DD645F58-2124-2F44-BAF2-7B1394AE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21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Marginal PDFs: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discrete</a:t>
            </a:r>
            <a:r>
              <a:rPr lang="en-US" dirty="0"/>
              <a:t> random variables: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random variables: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60</a:t>
            </a:fld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15" y="2872080"/>
            <a:ext cx="3786970" cy="6966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01" y="4318746"/>
            <a:ext cx="5792914" cy="1581714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7CEB83FB-EA69-054E-9381-474330C3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663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Two Continuous Random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</a:t>
            </a:r>
            <a:r>
              <a:rPr lang="en-US" dirty="0"/>
              <a:t>and</a:t>
            </a:r>
            <a:r>
              <a:rPr lang="en-US" sz="2800" dirty="0"/>
              <a:t>     </a:t>
            </a:r>
            <a:r>
              <a:rPr lang="en-US" dirty="0"/>
              <a:t>be two random variables with joint PDF given by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Find the marginal PDFs                and              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61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83" y="1715096"/>
            <a:ext cx="279771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83" y="1715096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13" y="2274655"/>
            <a:ext cx="6708114" cy="834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23" y="3476254"/>
            <a:ext cx="848457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66" y="3462298"/>
            <a:ext cx="822857" cy="303543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EA0F7278-8C1F-5748-B277-A430D1C8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363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probability: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CDF: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62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65" y="2206495"/>
            <a:ext cx="6223695" cy="6956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12" y="3936343"/>
            <a:ext cx="3622400" cy="332800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63BF3503-4709-4049-A4ED-E7698D48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048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                                             continuous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21" y="1727784"/>
            <a:ext cx="2872686" cy="277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56" y="2179375"/>
            <a:ext cx="8965943" cy="83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09" y="3100925"/>
            <a:ext cx="1638400" cy="27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56" y="3725606"/>
            <a:ext cx="7046705" cy="150354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437E63-835F-654E-97B3-EBA1D370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699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if               , then                            . Thus, we obtain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Then the conditional PDF of       given      is given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96" y="1687667"/>
            <a:ext cx="808229" cy="235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95" y="1654560"/>
            <a:ext cx="1823086" cy="3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2162868"/>
            <a:ext cx="5318550" cy="11699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7" y="3673637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4222882"/>
            <a:ext cx="5228038" cy="83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080" y="2558104"/>
            <a:ext cx="2049524" cy="2529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37" y="3669979"/>
            <a:ext cx="241371" cy="215772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8C620735-6AF3-3C4F-B855-34D8B44F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508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65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In general, for a random variable       and an event     , we have the following: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14" y="1666617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8" y="1652967"/>
            <a:ext cx="241371" cy="2157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08" y="2241051"/>
            <a:ext cx="5180343" cy="2075429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E25307C-EBF8-484D-BD63-5B236766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892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66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Conditioning by Another Random Variable: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For discrete random variables: </a:t>
            </a:r>
            <a:r>
              <a:rPr lang="en-US" dirty="0"/>
              <a:t>the conditional PMF of      given                  is given by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09" y="2223117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07" y="2223117"/>
            <a:ext cx="912457" cy="26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094" y="3000620"/>
            <a:ext cx="3646172" cy="758858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5D20E46-B660-604A-8019-F7561766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900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67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For continuous random variables:</a:t>
            </a:r>
          </a:p>
          <a:p>
            <a:pPr marL="0" indent="0">
              <a:buNone/>
            </a:pPr>
            <a:r>
              <a:rPr lang="en-US" dirty="0"/>
              <a:t>The conditional PMF of      given                is given by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conditional PMF of      given                is given by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66" y="2727443"/>
            <a:ext cx="3547429" cy="758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46" y="2167886"/>
            <a:ext cx="279771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2" y="2167886"/>
            <a:ext cx="912457" cy="26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1" y="3985314"/>
            <a:ext cx="2541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2" y="3985313"/>
            <a:ext cx="949028" cy="210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65" y="4640077"/>
            <a:ext cx="3547429" cy="758857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109FD33C-BCAD-EB4D-A0A0-5980BDC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868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Choose a point                 Uniformly at random in the unit disc ,</a:t>
            </a:r>
          </a:p>
          <a:p>
            <a:pPr marL="0" indent="0">
              <a:buNone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                                and     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Find               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/>
              <a:t>Find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50" y="1700341"/>
            <a:ext cx="938057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3" y="2115948"/>
            <a:ext cx="3370057" cy="341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4" y="2836714"/>
            <a:ext cx="2570971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07" y="2836714"/>
            <a:ext cx="822857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4" y="3509575"/>
            <a:ext cx="1437257" cy="332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04" y="3900924"/>
            <a:ext cx="4564267" cy="663772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BA6C3CBC-F5EB-DE4E-9247-BBC1C328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368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69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1652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For two jointly continuous random variables      and     , we have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28" y="1703146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44" y="1703145"/>
            <a:ext cx="254171" cy="208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41" y="2438607"/>
            <a:ext cx="7204573" cy="2075429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ECC6432-5DDA-CD41-9EA2-BB47FA67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5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553"/>
            <a:ext cx="5681371" cy="7277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64F630-1302-4B41-BBF2-CA76D389CD5C}"/>
              </a:ext>
            </a:extLst>
          </p:cNvPr>
          <p:cNvGrpSpPr/>
          <p:nvPr/>
        </p:nvGrpSpPr>
        <p:grpSpPr>
          <a:xfrm>
            <a:off x="6864151" y="2749570"/>
            <a:ext cx="3228721" cy="2277524"/>
            <a:chOff x="6716667" y="3312560"/>
            <a:chExt cx="3228721" cy="2277524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856857" y="5349926"/>
              <a:ext cx="2955878" cy="20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974000" y="3318046"/>
              <a:ext cx="1" cy="2236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667" y="3312560"/>
              <a:ext cx="140190" cy="16457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626" y="5474274"/>
              <a:ext cx="144762" cy="11581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7817114" y="4797377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817114" y="4793714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642558" y="4160581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7643003" y="4151935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8153400" y="3766908"/>
              <a:ext cx="1314450" cy="12559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396740" y="4558920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396740" y="4555257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944114" y="4397356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944114" y="4393693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553608" y="4918892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553608" y="4915229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94476" y="4202668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8794476" y="4199005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474718" y="4683094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8474718" y="4679431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034383" y="4674085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034383" y="4670422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230788" y="4257857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9230788" y="4254194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8296528" y="4067682"/>
              <a:ext cx="111306" cy="1024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8296973" y="4059036"/>
              <a:ext cx="111307" cy="11516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333" y="3510507"/>
              <a:ext cx="201143" cy="179809"/>
            </a:xfrm>
            <a:prstGeom prst="rect">
              <a:avLst/>
            </a:prstGeom>
          </p:spPr>
        </p:pic>
      </p:grpSp>
      <p:sp>
        <p:nvSpPr>
          <p:cNvPr id="35" name="Footer Placeholder 10">
            <a:extLst>
              <a:ext uri="{FF2B5EF4-FFF2-40B4-BE49-F238E27FC236}">
                <a16:creationId xmlns:a16="http://schemas.microsoft.com/office/drawing/2014/main" id="{CEEEA865-85FA-FE48-BBC1-03C2FC83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052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probability: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conditional CDF and PDF given     : </a:t>
            </a:r>
            <a:r>
              <a:rPr lang="en-US" dirty="0">
                <a:solidFill>
                  <a:schemeClr val="accent1"/>
                </a:solidFill>
              </a:rPr>
              <a:t>(e.g.,                                         ) </a:t>
            </a: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70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8" y="2182813"/>
            <a:ext cx="6223695" cy="695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75" y="3953605"/>
            <a:ext cx="3626058" cy="33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74" y="3237726"/>
            <a:ext cx="261486" cy="233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48" y="3264205"/>
            <a:ext cx="2634971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76" y="4736489"/>
            <a:ext cx="3384685" cy="667429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F57E630C-6D65-E24E-A379-3483B7FB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151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Conditioning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71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In general, for a random variable       and an event     , we have the following: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14" y="1695192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8" y="1681542"/>
            <a:ext cx="241371" cy="2157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08" y="2283700"/>
            <a:ext cx="5180343" cy="2075429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2A1DA69D-C089-6648-8449-CB788D1E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269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Conditioning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72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Conditioning by Another Random Variable: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For discrete random variables: </a:t>
            </a:r>
            <a:r>
              <a:rPr lang="en-US" dirty="0"/>
              <a:t>the conditional PMF of      given                  is given by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09" y="2223117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07" y="2223117"/>
            <a:ext cx="912457" cy="26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4" y="3057525"/>
            <a:ext cx="3646172" cy="758858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D7EB7439-7FD5-4545-ABFA-5490571D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302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Conditioning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73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For continuous random variables:</a:t>
            </a:r>
          </a:p>
          <a:p>
            <a:pPr marL="0" indent="0">
              <a:buNone/>
            </a:pPr>
            <a:r>
              <a:rPr lang="en-US" dirty="0"/>
              <a:t>The conditional PMF of      given                is given by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conditional PMF of      given                is given by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5" y="2670143"/>
            <a:ext cx="3547429" cy="758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46" y="2167886"/>
            <a:ext cx="279771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2" y="2167886"/>
            <a:ext cx="912457" cy="26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1" y="3999602"/>
            <a:ext cx="2541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2" y="3999601"/>
            <a:ext cx="949028" cy="210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5" y="4572932"/>
            <a:ext cx="3547429" cy="758857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18467448-B4D8-124A-9586-E5FDBB5E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698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Conditioning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74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For two jointly continuous random variables      and     , we have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28" y="1660284"/>
            <a:ext cx="279771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44" y="1660283"/>
            <a:ext cx="254171" cy="208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93" y="2167071"/>
            <a:ext cx="7204573" cy="2075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93" y="4835904"/>
            <a:ext cx="6844342" cy="713143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7E632A7-56D8-024E-B41E-C66221EC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275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75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5937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Probability: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Expectation: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14" y="2229970"/>
            <a:ext cx="5321144" cy="713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77" y="4465044"/>
            <a:ext cx="7257600" cy="713143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533B063D-115B-2742-A2F1-4C7FA7CC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2715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76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958721" y="163081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Law of Total Variance: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15" y="2470698"/>
            <a:ext cx="5994056" cy="303543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066BBF-3D2A-4643-95B8-1332ADD5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36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77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Suppose</a:t>
            </a:r>
            <a:r>
              <a:rPr lang="en-US" b="0" dirty="0"/>
              <a:t>                                           </a:t>
            </a:r>
            <a:r>
              <a:rPr lang="en-US" dirty="0"/>
              <a:t>and given               , then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               </a:t>
            </a: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37" y="1703862"/>
            <a:ext cx="2743923" cy="278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53" y="1722626"/>
            <a:ext cx="869943" cy="192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96" y="2345307"/>
            <a:ext cx="4772572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3" y="3036405"/>
            <a:ext cx="1812114" cy="34194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BBC720D-E8C2-1A4A-AD30-450F1F68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407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78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Independent Random Variables: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Discrete: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Continuous: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#: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3" y="2605254"/>
            <a:ext cx="6617599" cy="31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2" y="3781638"/>
            <a:ext cx="5898971" cy="30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2" y="4943393"/>
            <a:ext cx="6014170" cy="303542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FB287E4C-7390-4645-BC4A-D9F11BB4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109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79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3081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LOTUS for two continuous random variables: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80" y="2484345"/>
            <a:ext cx="6083657" cy="713143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BF46AC9-4079-C04C-8CB6-AECC2425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13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Marginal PMFs</a:t>
            </a:r>
          </a:p>
          <a:p>
            <a:pPr marL="0" indent="0">
              <a:buNone/>
            </a:pPr>
            <a:r>
              <a:rPr lang="en-US" dirty="0"/>
              <a:t>I have                         , how do I find PMF of                        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09" y="2164586"/>
            <a:ext cx="1556114" cy="318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28" y="2164586"/>
            <a:ext cx="1565257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02" y="3027970"/>
            <a:ext cx="8508343" cy="192091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5A7BFF-D23B-6648-8A2E-89776B96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510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80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Example. </a:t>
            </a:r>
            <a:r>
              <a:rPr lang="en-US" dirty="0"/>
              <a:t>Let       and      be two independent                                    random variables, and                    . Find the CDF and PDF of     .             </a:t>
            </a: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19" y="1891553"/>
            <a:ext cx="2208914" cy="303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90" y="1920642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80" y="1920643"/>
            <a:ext cx="254172" cy="20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51" y="2475435"/>
            <a:ext cx="1280000" cy="20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4" y="2475435"/>
            <a:ext cx="224914" cy="208457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64FAFD4D-4B39-F14C-9268-4B5E87D7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A50276-6E7F-1A41-AAFF-14FDA00E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556"/>
            <a:ext cx="10401300" cy="755779"/>
          </a:xfrm>
        </p:spPr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596710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81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2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 </a:t>
            </a:r>
            <a:r>
              <a:rPr lang="en-US" dirty="0"/>
              <a:t>Let       and       be two jointly continuous random variables. Let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                                                                              , where                             is a continuous one-to-one (invertible) function with continuous partial derivatives. Let                   , i.e.,                                                                                       . Then     and    are jointly continuous and their joint PDF,                         , for                                 is given by 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82" y="1730210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72" y="1730211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9" y="2372479"/>
            <a:ext cx="5640381" cy="278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81" y="2290769"/>
            <a:ext cx="1724343" cy="327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68" y="3416631"/>
            <a:ext cx="1162971" cy="3273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76" y="3468559"/>
            <a:ext cx="5809676" cy="27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82" y="3984022"/>
            <a:ext cx="1503086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95" y="3966409"/>
            <a:ext cx="2013257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89" y="3468559"/>
            <a:ext cx="224914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738" y="3473316"/>
            <a:ext cx="349257" cy="2139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52" y="5095133"/>
            <a:ext cx="6016000" cy="303543"/>
          </a:xfrm>
          <a:prstGeom prst="rect">
            <a:avLst/>
          </a:prstGeom>
        </p:spPr>
      </p:pic>
      <p:sp>
        <p:nvSpPr>
          <p:cNvPr id="22" name="Footer Placeholder 10">
            <a:extLst>
              <a:ext uri="{FF2B5EF4-FFF2-40B4-BE49-F238E27FC236}">
                <a16:creationId xmlns:a16="http://schemas.microsoft.com/office/drawing/2014/main" id="{9D0F15E9-E2C8-B241-93DE-C44A6E85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91271D-D727-8C4B-948D-B58D4FDB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556"/>
            <a:ext cx="10401300" cy="755779"/>
          </a:xfrm>
        </p:spPr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740776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82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     is the Jacobian of      defined by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05" y="1681034"/>
            <a:ext cx="195657" cy="2139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71" y="1682863"/>
            <a:ext cx="179200" cy="212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43" y="2366195"/>
            <a:ext cx="6599314" cy="1152000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F1C85333-27A5-8846-9FED-6963AECE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4802D5-695B-D64A-9A65-A8EDD1E4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556"/>
            <a:ext cx="10401300" cy="755779"/>
          </a:xfrm>
        </p:spPr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4028877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83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Let       and      be two independent random variables with PDF                     defined 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Find                         and              .             </a:t>
            </a: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74" y="2256783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64" y="2256784"/>
            <a:ext cx="254172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17" y="2214289"/>
            <a:ext cx="1297371" cy="2782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09" y="2683605"/>
            <a:ext cx="1766704" cy="8347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7" y="3711696"/>
            <a:ext cx="1503086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7" y="3699047"/>
            <a:ext cx="789943" cy="303543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C7CF88AF-362C-1240-B5C2-C1DD3021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AD615F-E1C4-3245-9576-41A574A1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556"/>
            <a:ext cx="10401300" cy="755779"/>
          </a:xfrm>
        </p:spPr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594011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84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452335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      and       are two jointly </a:t>
            </a:r>
            <a:r>
              <a:rPr lang="en-US" dirty="0">
                <a:solidFill>
                  <a:srgbClr val="FF0000"/>
                </a:solidFill>
              </a:rPr>
              <a:t>continuous random variables </a:t>
            </a:r>
            <a:r>
              <a:rPr lang="en-US" dirty="0"/>
              <a:t>and                           , then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If       and       are also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, then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12" y="1540027"/>
            <a:ext cx="279771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46" y="1540028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723" y="1540027"/>
            <a:ext cx="1704228" cy="250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83" y="2237837"/>
            <a:ext cx="8590629" cy="713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41" y="3686844"/>
            <a:ext cx="279771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75" y="3686845"/>
            <a:ext cx="254172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12" y="4369382"/>
            <a:ext cx="9197714" cy="1170286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3742327-4F89-294A-A78D-4F93768F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219551-EF50-7544-AC7B-A4E90AC7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556"/>
            <a:ext cx="10401300" cy="755779"/>
          </a:xfrm>
        </p:spPr>
        <p:txBody>
          <a:bodyPr>
            <a:noAutofit/>
          </a:bodyPr>
          <a:lstStyle/>
          <a:p>
            <a:r>
              <a:rPr lang="en-US" dirty="0"/>
              <a:t>Functions of Two 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035537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Two continuous random variables      and      are independent if</a:t>
            </a: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85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39" y="2390227"/>
            <a:ext cx="5898971" cy="30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54" y="1686520"/>
            <a:ext cx="279771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49" y="1686520"/>
            <a:ext cx="254172" cy="208457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123CD36A-1435-FB4E-AABF-CCFF5B9B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469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</a:t>
            </a:r>
            <a:r>
              <a:rPr lang="en-US" dirty="0"/>
              <a:t> Determine whether      and      are independent:</a:t>
            </a: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41" y="1743672"/>
            <a:ext cx="2797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36" y="1743672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83" y="2335519"/>
            <a:ext cx="4779886" cy="36205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5984BD5-E22D-F74C-B17D-8AA3E27A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7435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continuous random variables      and      are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, then we have</a:t>
            </a: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55" y="1689965"/>
            <a:ext cx="279771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50" y="1689965"/>
            <a:ext cx="254172" cy="2084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F42B77-DA51-454F-9951-1F2F12C5E1D2}"/>
              </a:ext>
            </a:extLst>
          </p:cNvPr>
          <p:cNvGrpSpPr/>
          <p:nvPr/>
        </p:nvGrpSpPr>
        <p:grpSpPr>
          <a:xfrm>
            <a:off x="886241" y="2469155"/>
            <a:ext cx="10305218" cy="2473185"/>
            <a:chOff x="1073020" y="2760325"/>
            <a:chExt cx="10305218" cy="2473185"/>
          </a:xfrm>
        </p:grpSpPr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020" y="3233729"/>
              <a:ext cx="10305218" cy="16678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469" y="2760325"/>
              <a:ext cx="1432381" cy="25295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275" y="5042424"/>
              <a:ext cx="494476" cy="19108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746" y="5042424"/>
              <a:ext cx="472686" cy="191086"/>
            </a:xfrm>
            <a:prstGeom prst="rect">
              <a:avLst/>
            </a:prstGeom>
          </p:spPr>
        </p:pic>
      </p:grp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F3271842-932C-7A4A-984D-62F9D609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424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Conditioning and Independence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88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59379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More generally:      </a:t>
            </a:r>
            <a:r>
              <a:rPr lang="en-US" dirty="0"/>
              <a:t>and       independent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20" y="1698224"/>
            <a:ext cx="279771" cy="20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63" y="1684576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1" y="2426551"/>
            <a:ext cx="4513981" cy="278248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C59336-CB2F-0D45-BC34-BBF5D035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8086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89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900361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covariance</a:t>
            </a:r>
            <a:r>
              <a:rPr lang="en-US" dirty="0"/>
              <a:t> between       and       is defined as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Proof: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24" y="1703581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74" y="1703581"/>
            <a:ext cx="254172" cy="20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72" y="2376336"/>
            <a:ext cx="9347655" cy="365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5" y="3773765"/>
            <a:ext cx="10412495" cy="1139809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09092AA0-10A9-DE4F-89D6-5FBABD70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2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Mass Function (PMF)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Marginal PMFs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90" y="2724027"/>
            <a:ext cx="7484344" cy="1578057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779ADF9-1BE3-8F41-A7BE-69A0C319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905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90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</a:t>
            </a:r>
            <a:r>
              <a:rPr lang="en-US" dirty="0"/>
              <a:t> Suppose                                             and given                ,       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Find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35" y="1679916"/>
            <a:ext cx="2868648" cy="2908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12" y="2275910"/>
            <a:ext cx="4785752" cy="29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99" y="1706572"/>
            <a:ext cx="949029" cy="2102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66" y="1721134"/>
            <a:ext cx="254172" cy="208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89" y="2774724"/>
            <a:ext cx="1656686" cy="3035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89" y="3356164"/>
            <a:ext cx="7254548" cy="834743"/>
          </a:xfrm>
          <a:prstGeom prst="rect">
            <a:avLst/>
          </a:prstGeom>
        </p:spPr>
      </p:pic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59E4DAD-BEDC-FB45-B666-2CE7D289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96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91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7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Lemma. </a:t>
            </a:r>
            <a:r>
              <a:rPr lang="en-US" dirty="0"/>
              <a:t>The covariance has the following properties: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accent1"/>
                </a:solidFill>
              </a:rPr>
              <a:t>              </a:t>
            </a:r>
            <a:r>
              <a:rPr lang="en-US" dirty="0"/>
              <a:t>independent: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6" y="2289434"/>
            <a:ext cx="8441297" cy="313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5" y="2995502"/>
            <a:ext cx="837484" cy="21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66" y="3523029"/>
            <a:ext cx="8159694" cy="2782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5" y="4331383"/>
            <a:ext cx="3281981" cy="278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5" y="5045959"/>
            <a:ext cx="4740267" cy="278248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683D2E17-8E25-AE41-9610-700714DA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9004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92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 startAt="5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 startAt="5"/>
            </a:pP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1688654"/>
            <a:ext cx="3868648" cy="27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2304361"/>
            <a:ext cx="5655467" cy="27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2977642"/>
            <a:ext cx="9554285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3634773"/>
            <a:ext cx="7383620" cy="69562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AAE93AC-276D-9844-82A1-B9BDA290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02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93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More generally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07" y="2293596"/>
            <a:ext cx="7036648" cy="1002362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9B95CC68-D969-2040-B96F-D4EC8BE7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5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94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Variance of a sum:</a:t>
            </a:r>
          </a:p>
          <a:p>
            <a:pPr marL="0" indent="0">
              <a:buNone/>
            </a:pPr>
            <a:r>
              <a:rPr lang="en-US" dirty="0"/>
              <a:t>If                            , then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98" y="2181532"/>
            <a:ext cx="1704228" cy="250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80" y="2814911"/>
            <a:ext cx="9111771" cy="1669486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3F3CBFCA-D8A7-E948-ABCE-6F9B0662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317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95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More generally, for                   , we conclude: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91" y="1689294"/>
            <a:ext cx="1133714" cy="26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65" y="2359594"/>
            <a:ext cx="8590629" cy="341943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36CD9EC-5D50-C146-A537-1126EFC0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8798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96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98460" y="1587954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Correlation Coefficient: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6" y="2734809"/>
            <a:ext cx="7643428" cy="799086"/>
          </a:xfrm>
          <a:prstGeom prst="rect">
            <a:avLst/>
          </a:prstGeom>
        </p:spPr>
      </p:pic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CC7A6A76-57EF-2F40-A5FD-31DAEBD4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4582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97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Properties of the correlation coefficient: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1" y="2319288"/>
            <a:ext cx="2549487" cy="27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1" y="2968095"/>
            <a:ext cx="5742628" cy="278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3" y="3630550"/>
            <a:ext cx="5102321" cy="695619"/>
          </a:xfrm>
          <a:prstGeom prst="rect">
            <a:avLst/>
          </a:prstGeom>
        </p:spPr>
      </p:pic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B2B8645-D493-F448-8A7C-C5D86E8F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477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Covariance and Correlation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98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573666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Definition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/>
              <a:t>Consider two random variables       and       :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If                               , we say that       and        are </a:t>
            </a:r>
            <a:r>
              <a:rPr lang="en-US" dirty="0">
                <a:solidFill>
                  <a:srgbClr val="FF0000"/>
                </a:solidFill>
              </a:rPr>
              <a:t>uncorrelated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If                               , we say that       and        are </a:t>
            </a:r>
            <a:r>
              <a:rPr lang="en-US" dirty="0">
                <a:solidFill>
                  <a:srgbClr val="FF0000"/>
                </a:solidFill>
              </a:rPr>
              <a:t>positively</a:t>
            </a:r>
            <a:r>
              <a:rPr lang="en-US" dirty="0"/>
              <a:t> correlated.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If                               , we say that       and        are </a:t>
            </a:r>
            <a:r>
              <a:rPr lang="en-US" dirty="0">
                <a:solidFill>
                  <a:srgbClr val="FF0000"/>
                </a:solidFill>
              </a:rPr>
              <a:t>negatively</a:t>
            </a:r>
            <a:r>
              <a:rPr lang="en-US" dirty="0"/>
              <a:t> correlated.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29" y="1707558"/>
            <a:ext cx="279771" cy="208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90" y="1707559"/>
            <a:ext cx="254172" cy="208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57" y="2304363"/>
            <a:ext cx="1802971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56" y="2970577"/>
            <a:ext cx="1802971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56" y="3636790"/>
            <a:ext cx="1802971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49" y="2344857"/>
            <a:ext cx="279771" cy="2084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10" y="2344858"/>
            <a:ext cx="254172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36" y="3014262"/>
            <a:ext cx="279771" cy="208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97" y="3014263"/>
            <a:ext cx="254172" cy="2084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36" y="3677982"/>
            <a:ext cx="279771" cy="208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97" y="3677983"/>
            <a:ext cx="254172" cy="208457"/>
          </a:xfrm>
          <a:prstGeom prst="rect">
            <a:avLst/>
          </a:prstGeom>
        </p:spPr>
      </p:pic>
      <p:sp>
        <p:nvSpPr>
          <p:cNvPr id="24" name="Footer Placeholder 10">
            <a:extLst>
              <a:ext uri="{FF2B5EF4-FFF2-40B4-BE49-F238E27FC236}">
                <a16:creationId xmlns:a16="http://schemas.microsoft.com/office/drawing/2014/main" id="{D4A22A85-9B5C-494A-984C-88379BFB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8042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Bivariate Normal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99</a:t>
            </a:fld>
            <a:endParaRPr lang="en-GB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60224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Definition. </a:t>
            </a:r>
            <a:r>
              <a:rPr lang="en-US" dirty="0"/>
              <a:t>Two random variables      and      are said to be </a:t>
            </a:r>
            <a:r>
              <a:rPr lang="en-US" dirty="0">
                <a:solidFill>
                  <a:srgbClr val="FF0000"/>
                </a:solidFill>
              </a:rPr>
              <a:t>bivariate normal</a:t>
            </a:r>
            <a:r>
              <a:rPr lang="en-US" dirty="0"/>
              <a:t>, or </a:t>
            </a:r>
            <a:r>
              <a:rPr lang="en-US" dirty="0">
                <a:solidFill>
                  <a:srgbClr val="FF0000"/>
                </a:solidFill>
              </a:rPr>
              <a:t>jointly normal</a:t>
            </a:r>
            <a:r>
              <a:rPr lang="en-US" dirty="0"/>
              <a:t>, if                       has a normal distribution for all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60" y="2073631"/>
            <a:ext cx="1340343" cy="2523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17" y="1730877"/>
            <a:ext cx="279771" cy="208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34" y="1730878"/>
            <a:ext cx="254172" cy="20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0" y="2051727"/>
            <a:ext cx="1212343" cy="26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18" y="2918840"/>
            <a:ext cx="4470856" cy="26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18" y="3570398"/>
            <a:ext cx="4447085" cy="268800"/>
          </a:xfrm>
          <a:prstGeom prst="rect">
            <a:avLst/>
          </a:prstGeom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D65FA031-FE4E-4C4C-8477-CB2B1EEB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541"/>
            <a:ext cx="4114800" cy="365125"/>
          </a:xfrm>
        </p:spPr>
        <p:txBody>
          <a:bodyPr/>
          <a:lstStyle/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781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83.427"/>
  <p:tag name="LATEXADDIN" val="\documentclass{article}&#10;\usepackage{amsmath,amsfonts,amssymb,amsthm,epsfig,epstopdf,titling,url,array,color,soul,multicol}&#10;\pagestyle{empty}&#10;\begin{document}&#10;&#10;\boldmath&#10;\begin{equation*}&#10;P_X(x_k) = P(X=x_k),  \ \ \ R_X = \textbf{Range}(X).&#10;\end{equatio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2411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7.1653"/>
  <p:tag name="ORIGINALWIDTH" val="1695.538"/>
  <p:tag name="LATEXADDIN" val="\documentclass{article}&#10;\usepackage{amsmath,amsfonts,amssymb,amsthm,epsfig,epstopdf,titling,url,array,color,soul,multicol}&#10;\pagestyle{empty}&#10;\begin{document}&#10;&#10;\boldmath&#10;\begin{align}%\label{}&#10;\nonumber  P_{X|Y}(x_i|y_j)&amp;=\frac{P_{XY}(x_i,y_j)}{P_Y(y_j)},\\&#10;\nonumber  P_{Y|X}(y_j|x_i)&amp;=\frac{P_{XY}(x_i,y_j)}{P_X(x_i)}&#10;\end{align}&#10;&#10;&#10;\end{document}"/>
  <p:tag name="IGUANATEXSIZE" val="22"/>
  <p:tag name="IGUANATEXCURSOR" val="3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98.6877"/>
  <p:tag name="LATEXADDIN" val="\documentclass{article}&#10;\usepackage{amsmath,amsfonts,amssymb,amsthm,epsfig,epstopdf,titling,url,array,color,soul,multicol}&#10;\pagestyle{empty}&#10;\begin{document}&#10;&#10;\boldmath&#10;\begin{equation*}&#10;x_i \in R_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37.6827"/>
  <p:tag name="LATEXADDIN" val="\documentclass{article}&#10;\usepackage{amsmath,amsfonts,amssymb,amsthm,epsfig,epstopdf,titling,url,array,color,soul,multicol}&#10;\pagestyle{empty}&#10;\begin{document}&#10;&#10;\boldmath&#10;\begin{equation*}&#10;y_j \in R_Y.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3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1,y_1)&#10;\end{equation*}&#10;&#10;&#10;\end{document}"/>
  <p:tag name="IGUANATEXSIZE" val="16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3.2321"/>
  <p:tag name="LATEXADDIN" val="\documentclass{article}&#10;\usepackage{amsmath,amsfonts,amssymb,amsthm,epsfig,epstopdf,titling,url,array,color,soul,multicol}&#10;\pagestyle{empty}&#10;\begin{document}&#10;&#10;\boldmath&#10;\begin{equation*}&#10;\frac{1}{12}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6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0.74244"/>
  <p:tag name="LATEXADDIN" val="\documentclass{article}&#10;\usepackage{amsmath,amsfonts,amssymb,amsthm,epsfig,epstopdf,titling,url,array,color,soul,multicol}&#10;\pagestyle{empty}&#10;\begin{document}&#10;&#10;\boldmath&#10;\begin{equation*}&#10;0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X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7.9528"/>
  <p:tag name="LATEXADDIN" val="\documentclass{article}&#10;\usepackage{amsmath,amsfonts,amssymb,amsthm,epsfig,epstopdf,titling,url,array,color,soul,multicol}&#10;\pagestyle{empty}&#10;\begin{document}&#10;&#10;\boldmath&#10;\begin{equation*}&#10;X=2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5.9543"/>
  <p:tag name="LATEXADDIN" val="\documentclass{article}&#10;\usepackage{amsmath,amsfonts,amssymb,amsthm,epsfig,epstopdf,titling,url,array,color,soul,multicol}&#10;\pagestyle{empty}&#10;\begin{document}&#10;&#10;\boldmath&#10;\begin{equation*}&#10;Y=2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80.9524"/>
  <p:tag name="LATEXADDIN" val="\documentclass{article}&#10;\usepackage{amsmath,amsfonts,amssymb,amsthm,epsfig,epstopdf,titling,url,array,color,soul,multicol}&#10;\pagestyle{empty}&#10;\begin{document}&#10;&#10;\boldmath&#10;\begin{equation*}&#10;X=4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3.2321"/>
  <p:tag name="LATEXADDIN" val="\documentclass{article}&#10;\usepackage{amsmath,amsfonts,amssymb,amsthm,epsfig,epstopdf,titling,url,array,color,soul,multicol}&#10;\pagestyle{empty}&#10;\begin{document}&#10;&#10;\boldmath&#10;\begin{equation*}&#10;\frac{1}{12}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3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2,y_2)&#10;\end{equation*}&#10;&#10;&#10;\end{document}"/>
  <p:tag name="IGUANATEXSIZE" val="16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647.919"/>
  <p:tag name="LATEXADDIN" val="\documentclass{article}&#10;\usepackage{amsmath,amsfonts,amssymb,amsthm,epsfig,epstopdf,titling,url,array,color,soul,multicol}&#10;\pagestyle{empty}&#10;\begin{document}&#10;&#10;\boldmath&#10;\begin{equation*}&#10;P_{X|Y}(x|2),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402.6997"/>
  <p:tag name="LATEXADDIN" val="\documentclass{article}&#10;\usepackage{amsmath,amsfonts,amssymb,amsthm,epsfig,epstopdf,titling,url,array,color,soul,multicol}&#10;\pagestyle{empty}&#10;\begin{document}&#10;&#10;\boldmath&#10;\begin{equation*}&#10;Y=2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77.653"/>
  <p:tag name="LATEXADDIN" val="\documentclass{article}&#10;\usepackage{amsmath,amsfonts,amssymb,amsthm,epsfig,epstopdf,titling,url,array,color,soul,multicol}&#10;\pagestyle{empty}&#10;\begin{document}&#10;&#10;\boldmath&#10;\begin{equation*}&#10;P_{XY}(x_i,y_j)=P_X(x_i) P_Y(y_j), \hspace{10pt} \textbf{ for all }x_i,y_j.&#10;\end{equation*}&#10;&#10;&#10;\end{document}"/>
  <p:tag name="IGUANATEXSIZE" val="22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6.442"/>
  <p:tag name="LATEXADDIN" val="\documentclass{article}&#10;\usepackage{amsmath,amsfonts,amssymb,amsthm,epsfig,epstopdf,titling,url,array,color,soul,multicol}&#10;\pagestyle{empty}&#10;\begin{document}&#10;&#10;\boldmath&#10;\begin{equation*}&#10;F_{XY}(x,y)=F_X(x) F_Y(y), \hspace{10pt}  \textbf{ for all }x,y.&#10;\end{equation*}&#10;&#10;&#10;\end{document}"/>
  <p:tag name="IGUANATEXSIZE" val="22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2874.391"/>
  <p:tag name="LATEXADDIN" val="\documentclass{article}&#10;\usepackage{amsmath,amsfonts,amssymb,amsthm,epsfig,epstopdf,titling,url,array,color,soul,multicol}&#10;\pagestyle{empty}&#10;\begin{document}&#10;&#10;\boldmath&#10;\begin{equation*}&#10;P_{X|Y}(x_i|y_j) = P_X(x_i), \ \ P_{Y|X}(y_j|x_i) = P_Y(y_j).&#10;\end{equation*}&#10;&#10;&#10;\end{document}"/>
  <p:tag name="IGUANATEXSIZE" val="22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9.1264"/>
  <p:tag name="ORIGINALWIDTH" val="2200.975"/>
  <p:tag name="LATEXADDIN" val="\documentclass{article}&#10;\usepackage{amsmath,amsfonts,amssymb,amsthm,epsfig,epstopdf,titling,url,array,color,soul,multicol}&#10;\pagestyle{empty}&#10;\begin{document}&#10;&#10;\boldmath&#10;\begin{align*}&#10;&amp;E[X]=\sum_{x_i \in R_{X}} x_i P_{X}(x_i),\\&#10;&amp;E[X|A]=\sum_{x_i \in R_{X}} x_i P_{X|A}(x_i),\\&#10;\nonumber &amp;E[X|Y=y_j]=\sum_{x_i \in R_{X}} x_i P_{X|Y}(x_i|y_j)&#10;\end{align*}&#10;&#10;&#10;\end{document}"/>
  <p:tag name="IGUANATEXSIZE" val="24"/>
  <p:tag name="IGUANATEXCURSOR" val="3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2329.959"/>
  <p:tag name="LATEXADDIN" val="\documentclass{article}&#10;\usepackage{amsmath,amsfonts,amssymb,amsthm,epsfig,epstopdf,titling,url,array,color,soul,multicol}&#10;\pagestyle{empty}&#10;\begin{document}&#10;&#10;\boldmath&#10;\begin{equation*}&#10;P\big( (X,Y) \in A \big)=\sum_{(x_i,y_j) \in A} P_{XY}(x_i,y_j)&#10;\end{equation*}&#10;&#10;&#10;\end{document}"/>
  <p:tag name="IGUANATEXSIZE" val="24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3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3.2321"/>
  <p:tag name="LATEXADDIN" val="\documentclass{article}&#10;\usepackage{amsmath,amsfonts,amssymb,amsthm,epsfig,epstopdf,titling,url,array,color,soul,multicol}&#10;\pagestyle{empty}&#10;\begin{document}&#10;&#10;\boldmath&#10;\begin{equation*}&#10;\frac{1}{12}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6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0.74244"/>
  <p:tag name="LATEXADDIN" val="\documentclass{article}&#10;\usepackage{amsmath,amsfonts,amssymb,amsthm,epsfig,epstopdf,titling,url,array,color,soul,multicol}&#10;\pagestyle{empty}&#10;\begin{document}&#10;&#10;\boldmath&#10;\begin{equation*}&#10;0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X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7.9528"/>
  <p:tag name="LATEXADDIN" val="\documentclass{article}&#10;\usepackage{amsmath,amsfonts,amssymb,amsthm,epsfig,epstopdf,titling,url,array,color,soul,multicol}&#10;\pagestyle{empty}&#10;\begin{document}&#10;&#10;\boldmath&#10;\begin{equation*}&#10;X=2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5.9543"/>
  <p:tag name="LATEXADDIN" val="\documentclass{article}&#10;\usepackage{amsmath,amsfonts,amssymb,amsthm,epsfig,epstopdf,titling,url,array,color,soul,multicol}&#10;\pagestyle{empty}&#10;\begin{document}&#10;&#10;\boldmath&#10;\begin{equation*}&#10;Y=2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80.9524"/>
  <p:tag name="LATEXADDIN" val="\documentclass{article}&#10;\usepackage{amsmath,amsfonts,amssymb,amsthm,epsfig,epstopdf,titling,url,array,color,soul,multicol}&#10;\pagestyle{empty}&#10;\begin{document}&#10;&#10;\boldmath&#10;\begin{equation*}&#10;X=4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68.99134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3.2321"/>
  <p:tag name="LATEXADDIN" val="\documentclass{article}&#10;\usepackage{amsmath,amsfonts,amssymb,amsthm,epsfig,epstopdf,titling,url,array,color,soul,multicol}&#10;\pagestyle{empty}&#10;\begin{document}&#10;&#10;\boldmath&#10;\begin{equation*}&#10;\frac{1}{12}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3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11.661"/>
  <p:tag name="LATEXADDIN" val="\documentclass{article}&#10;\usepackage{amsmath,amsfonts,amssymb,amsthm,epsfig,epstopdf,titling,url,array,color,soul,multicol}&#10;\pagestyle{empty}&#10;\begin{document}&#10;&#10;\boldmath&#10;\begin{equation*}&#10;E[X|Y=2]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65.3918"/>
  <p:tag name="LATEXADDIN" val="\documentclass{article}&#10;\usepackage{amsmath,amsfonts,amssymb,amsthm,epsfig,epstopdf,titling,url,array,color,soul,multicol}&#10;\pagestyle{empty}&#10;\begin{document}&#10;&#10;\boldmath&#10;\begin{equation*}&#10;\textbf{Var}(X|Y=2)&#10;\end{equation*}&#10;&#10;&#10;\end{document}"/>
  <p:tag name="IGUANATEXSIZE" val="22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771.279"/>
  <p:tag name="LATEXADDIN" val="\documentclass{article}&#10;\usepackage{amsmath,amsfonts,amssymb,amsthm,epsfig,epstopdf,titling,url,array,color,soul,multicol}&#10;\pagestyle{empty}&#10;\begin{document}&#10;&#10;\boldmath&#10;\begin{equation*}&#10;P(X \in A)=\sum_{y_j \in R_Y} P(X \in A|Y=y_j)P_Y(y_j), \hspace{10pt} \textbf{for any set $A$}.&#10;\end{equation*}&#10;&#10;&#10;\end{document}"/>
  <p:tag name="IGUANATEXSIZE" val="24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806.1492"/>
  <p:tag name="LATEXADDIN" val="\documentclass{article}&#10;\usepackage{amsmath,amsfonts,amssymb,amsthm,epsfig,epstopdf,titling,url,array,color,soul,multicol}&#10;\pagestyle{empty}&#10;\begin{document}&#10;&#10;\boldmath&#10;\begin{equation*}&#10;B_1, B_2, B_3,...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9.4863"/>
  <p:tag name="LATEXADDIN" val="\documentclass{article}&#10;\usepackage{amsmath,amsfonts,amssymb,amsthm,epsfig,epstopdf,titling,url,array,color,soul,multicol}&#10;\pagestyle{empty}&#10;\begin{document}&#10;&#10;\boldmath&#10;\begin{equation*}&#10;S,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.4642"/>
  <p:tag name="ORIGINALWIDTH" val="2706.412"/>
  <p:tag name="LATEXADDIN" val="\documentclass{article}&#10;\usepackage{amsmath,amsfonts,amssymb,amsthm,epsfig,epstopdf,titling,url,array,color,soul,multicol}&#10;\pagestyle{empty}&#10;\begin{document}&#10;&#10;\boldmath&#10;\begin{equation*}&#10;P(A)=\sum_{j} P(A \cap B_j)=\sum_{j} P(A | B_j) P(B_i).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B_j: \ Y=y_j,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.4642"/>
  <p:tag name="ORIGINALWIDTH" val="2212.973"/>
  <p:tag name="LATEXADDIN" val="\documentclass{article}&#10;\usepackage{amsmath,amsfonts,amssymb,amsthm,epsfig,epstopdf,titling,url,array,color,soul,multicol}&#10;\pagestyle{empty}&#10;\begin{document}&#10;&#10;\boldmath&#10;\begin{equation*}&#10;P(A)=\sum_{j} P(A | Y=y_j) P(Y=y_j)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2411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806.1492"/>
  <p:tag name="LATEXADDIN" val="\documentclass{article}&#10;\usepackage{amsmath,amsfonts,amssymb,amsthm,epsfig,epstopdf,titling,url,array,color,soul,multicol}&#10;\pagestyle{empty}&#10;\begin{document}&#10;&#10;\boldmath&#10;\begin{equation*}&#10;B_1, B_2, B_3,...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09.4863"/>
  <p:tag name="LATEXADDIN" val="\documentclass{article}&#10;\usepackage{amsmath,amsfonts,amssymb,amsthm,epsfig,epstopdf,titling,url,array,color,soul,multicol}&#10;\pagestyle{empty}&#10;\begin{document}&#10;&#10;\boldmath&#10;\begin{equation*}&#10;S,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.4642"/>
  <p:tag name="ORIGINALWIDTH" val="1560.555"/>
  <p:tag name="LATEXADDIN" val="\documentclass{article}&#10;\usepackage{amsmath,amsfonts,amssymb,amsthm,epsfig,epstopdf,titling,url,array,color,soul,multicol}&#10;\pagestyle{empty}&#10;\begin{document}&#10;&#10;\boldmath&#10;\begin{equation*}&#10;EX=\sum_{j} E[X|B_j]P(B_j).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B_j: \ Y=y_j,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044.994"/>
  <p:tag name="LATEXADDIN" val="\documentclass{article}&#10;\usepackage{amsmath,amsfonts,amssymb,amsthm,epsfig,epstopdf,titling,url,array,color,soul,multicol}&#10;\pagestyle{empty}&#10;\begin{document}&#10;&#10;\boldmath&#10;\begin{equation*}&#10;EX=\sum_{y_j \in R_Y} E[X|Y=y_j]P_Y(y_j)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5.872"/>
  <p:tag name="LATEXADDIN" val="\documentclass{article}&#10;\usepackage{amsmath,amsfonts,amssymb,amsthm,epsfig,epstopdf,titling,url,array,color,soul,multicol}&#10;\pagestyle{empty}&#10;\begin{document}&#10;&#10;\boldmath&#10;\begin{equation*}&#10;N \sim Poisson(\lambda)&#10;\end{equation*}&#10;&#10;&#10;\end{document}"/>
  <p:tag name="IGUANATEXSIZE" val="22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108.7364"/>
  <p:tag name="LATEXADDIN" val="\documentclass{article}&#10;\usepackage{amsmath,amsfonts,amssymb,amsthm,epsfig,epstopdf,titling,url,array,color,soul,multicol}&#10;\pagestyle{empty}&#10;\begin{document}&#10;&#10;\boldmath&#10;\begin{equation*}&#10;p,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21.2224"/>
  <p:tag name="LATEXADDIN" val="\documentclass{article}&#10;\usepackage{amsmath,amsfonts,amssymb,amsthm,epsfig,epstopdf,titling,url,array,color,soul,multicol}&#10;\pagestyle{empty}&#10;\begin{document}&#10;&#10;\boldmath&#10;\begin{equation*}&#10;EX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01.6498"/>
  <p:tag name="LATEXADDIN" val="\documentclass{article}&#10;\usepackage{amsmath,amsfonts,amssymb,amsthm,epsfig,epstopdf,titling,url,array,color,soul,multicol}&#10;\pagestyle{empty}&#10;\begin{document}&#10;&#10;\boldmath&#10;\begin{equation*}&#10;Z=g(X,Y),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17.2103"/>
  <p:tag name="LATEXADDIN" val="\documentclass{article}&#10;\usepackage{amsmath,amsfonts,amssymb,amsthm,epsfig,epstopdf,titling,url,array,color,soul,multicol}&#10;\pagestyle{empty}&#10;\begin{document}&#10;&#10;\boldmath&#10;\begin{equation*}&#10;\Rightarrow \ Z&#10;\end{equation*}&#10;&#10;&#10;\end{document}"/>
  <p:tag name="IGUANATEXSIZE" val="24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2.4184"/>
  <p:tag name="ORIGINALWIDTH" val="2752.156"/>
  <p:tag name="LATEXADDIN" val="\documentclass{article}&#10;\usepackage{amsmath,amsfonts,amssymb,amsthm,epsfig,epstopdf,titling,url,array,color,soul,multicol}&#10;\pagestyle{empty}&#10;\begin{document}&#10;&#10;\boldmath&#10;\begin{align*}&#10;&amp; E[g(X)]=\sum_{x_i \in R_{X}} g(x_i)P_{X}(x_i)\\&#10;&amp; E[g(X,Y)]=\sum_{(x_i,y_j) \in R_{XY}} g(x_i,y_j)P_{XY}(x_i,y_j)&#10;\end{alig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30.821"/>
  <p:tag name="LATEXADDIN" val="\documentclass{article}&#10;\usepackage{amsmath,amsfonts,amssymb,amsthm,epsfig,epstopdf,titling,url,array,color,soul,multicol}&#10;\pagestyle{empty}&#10;\begin{document}&#10;&#10;\boldmath&#10;\begin{equation*}&#10;E[X+Y]=EX+EY.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01.6498"/>
  <p:tag name="LATEXADDIN" val="\documentclass{article}&#10;\usepackage{amsmath,amsfonts,amssymb,amsthm,epsfig,epstopdf,titling,url,array,color,soul,multicol}&#10;\pagestyle{empty}&#10;\begin{document}&#10;&#10;\boldmath&#10;\begin{equation*}&#10;Z=g(X,Y),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638.1702"/>
  <p:tag name="LATEXADDIN" val="\documentclass{article}&#10;\usepackage{amsmath,amsfonts,amssymb,amsthm,epsfig,epstopdf,titling,url,array,color,soul,multicol}&#10;\pagestyle{empty}&#10;\begin{document}&#10;&#10;\boldmath&#10;\begin{equation*}&#10;P_{XY}(x_i y_j)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081.74"/>
  <p:tag name="LATEXADDIN" val="\documentclass{article}&#10;\usepackage{amsmath,amsfonts,amssymb,amsthm,epsfig,epstopdf,titling,url,array,color,soul,multicol}&#10;\pagestyle{empty}&#10;\begin{document}&#10;&#10;\boldmath&#10;\begin{equation*}&#10;R_Z = \{g(x_i,y_j); \ (x_i,y_j) \in R_{XY}\},&#10;\end{equation*}&#10;&#10;&#10;\end{document}"/>
  <p:tag name="IGUANATEXSIZE" val="24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2896.888"/>
  <p:tag name="LATEXADDIN" val="\documentclass{article}&#10;\usepackage{amsmath,amsfonts,amssymb,amsthm,epsfig,epstopdf,titling,url,array,color,soul,multicol}&#10;\pagestyle{empty}&#10;\begin{document}&#10;&#10;\boldmath&#10;\begin{align*}&#10;n \in R_Z; \ P_Z(n) &amp; = P(Z=n) = P(g(X,Y)=n) \\ &amp;= \sum_{(x_i,y_j) \in R_{XY}}P_{XY}(x_i,y_j).&#10;\end{alig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782.1522"/>
  <p:tag name="LATEXADDIN" val="\documentclass{article}&#10;\usepackage{amsmath,amsfonts,amssymb,amsthm,epsfig,epstopdf,titling,url,array,color,soul,multicol}&#10;\pagestyle{empty}&#10;\begin{document}&#10;&#10;\boldmath&#10;\begin{equation*}&#10;g(x_i,y_j) = n&#10;\end{equation*}&#10;&#10;&#10;\end{document}"/>
  <p:tag name="IGUANATEXSIZE" val="18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199.1"/>
  <p:tag name="LATEXADDIN" val="\documentclass{article}&#10;\usepackage{amsmath,amsfonts,amssymb,amsthm,epsfig,epstopdf,titling,url,array,color,soul,multicol}&#10;\pagestyle{empty}&#10;\begin{document}&#10;&#10;\boldmath&#10;\begin{equation*}&#10;X \sim Geometric(\frac{1}{2})&#10;\end{equation*}&#10;&#10;&#10;\end{document}"/>
  <p:tag name="IGUANATEXSIZE" val="22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187.102"/>
  <p:tag name="LATEXADDIN" val="\documentclass{article}&#10;\usepackage{amsmath,amsfonts,amssymb,amsthm,epsfig,epstopdf,titling,url,array,color,soul,multicol}&#10;\pagestyle{empty}&#10;\begin{document}&#10;&#10;\boldmath&#10;\begin{equation*}&#10;Y \sim Geometric(\frac{3}{4})&#10;\end{equation*}&#10;&#10;&#10;\end{document}"/>
  <p:tag name="IGUANATEXSIZE" val="22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698.9126"/>
  <p:tag name="LATEXADDIN" val="\documentclass{article}&#10;\usepackage{amsmath,amsfonts,amssymb,amsthm,epsfig,epstopdf,titling,url,array,color,soul,multicol}&#10;\pagestyle{empty}&#10;\begin{document}&#10;&#10;\boldmath&#10;\begin{equation*}&#10;Z=X+Y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2137.983"/>
  <p:tag name="LATEXADDIN" val="\documentclass{article}&#10;\usepackage{amsmath,amsfonts,amssymb,amsthm,epsfig,epstopdf,titling,url,array,color,soul,multicol}&#10;\pagestyle{empty}&#10;\begin{document}&#10;&#10;\boldmath&#10;\begin{equation*}&#10;E[X|Y=y]=\sum_{x_i \in R_{X}} x_i P_{X|Y}(x_i|y).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1.597"/>
  <p:tag name="LATEXADDIN" val="\documentclass{article}&#10;\usepackage{amsmath,amsfonts,amssymb,amsthm,epsfig,epstopdf,titling,url,array,color,soul,multicol}&#10;\pagestyle{empty}&#10;\begin{document}&#10;&#10;\boldmath&#10;\begin{equation*}&#10;g(y)=E[X|Y=y].&#10;\end{equation*}&#10;&#10;&#10;\end{document}"/>
  <p:tag name="IGUANATEXSIZE" val="24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18.4102"/>
  <p:tag name="LATEXADDIN" val="\documentclass{article}&#10;\usepackage{amsmath,amsfonts,amssymb,amsthm,epsfig,epstopdf,titling,url,array,color,soul,multicol}&#10;\pagestyle{empty}&#10;\begin{document}&#10;&#10;\boldmath&#10;\begin{equation*}&#10;E[X|Y=y]&#10;\end{equation*}&#10;&#10;&#10;\end{document}"/>
  <p:tag name="IGUANATEXSIZE" val="22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41.9197"/>
  <p:tag name="LATEXADDIN" val="\documentclass{article}&#10;\usepackage{amsmath,amsfonts,amssymb,amsthm,epsfig,epstopdf,titling,url,array,color,soul,multicol}&#10;\pagestyle{empty}&#10;\begin{document}&#10;&#10;\boldmath&#10;\begin{equation*}&#10;X, \ P_X(x_i)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68.99134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89.8762"/>
  <p:tag name="LATEXADDIN" val="\documentclass{article}&#10;\usepackage{amsmath,amsfonts,amssymb,amsthm,epsfig,epstopdf,titling,url,array,color,soul,multicol}&#10;\pagestyle{empty}&#10;\begin{document}&#10;&#10;\boldmath&#10;\begin{equation*}&#10;g(Y)=E[X|Y].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18.4102"/>
  <p:tag name="LATEXADDIN" val="\documentclass{article}&#10;\usepackage{amsmath,amsfonts,amssymb,amsthm,epsfig,epstopdf,titling,url,array,color,soul,multicol}&#10;\pagestyle{empty}&#10;\begin{document}&#10;&#10;\boldmath&#10;\begin{equation*}&#10;E[X|Y=y]&#10;\end{equation*}&#10;&#10;&#10;\end{document}"/>
  <p:tag name="IGUANATEXSIZE" val="22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15.86"/>
  <p:tag name="LATEXADDIN" val="\documentclass{article}&#10;\usepackage{amsmath,amsfonts,amssymb,amsthm,epsfig,epstopdf,titling,url,array,color,soul,multicol}&#10;\pagestyle{empty}&#10;\begin{document}&#10;&#10;\boldmath&#10;\begin{equation*}&#10;R_Y= \{y_1, y_2, \cdots \}&#10;\end{equation*}&#10;&#10;&#10;\end{document}"/>
  <p:tag name="IGUANATEXSIZE" val="22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3522.31"/>
  <p:tag name="LATEXADDIN" val="\documentclass{article}&#10;\usepackage{amsmath,amsfonts,amssymb,amsthm,epsfig,epstopdf,titling,url,array,color,soul,multicol}&#10;\pagestyle{empty}&#10;\begin{document}&#10;&#10;\boldmath&#10;\begin{equation*}\color{blue}&#10;E[X|Y] = \begin{cases}&#10;    E[X|Y=y_1]  &amp;  \quad \textbf{with probability } P(Y=y_1)  \\&#10;    E[X|Y=y_2]  &amp;  \quad \textbf{with probability } P(Y=y_2)  \\&#10;  &amp;. \hspace{40pt} . \\&#10;  &amp;. \hspace{40pt} . \\&#10;  &amp;. \hspace{40pt} .&#10;\end{cases}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Z=E[X|Y].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9.3926"/>
  <p:tag name="ORIGINALWIDTH" val="3806.524"/>
  <p:tag name="LATEXADDIN" val="\documentclass{article}&#10;\usepackage{amsmath,amsfonts,amssymb,amsthm,epsfig,epstopdf,titling,url,array,color,soul,multicol}&#10;\pagestyle{empty}&#10;\begin{document}&#10;&#10;\boldmath&#10;\begin{align*}&#10;P_X(x_i) &amp;= P(X=x_i)\\&#10; &amp;=\sum_{y_j \in R_Y} P(X=x_i, Y=y_j) &amp;\textbf{law of total probablity}\\&#10; &amp;=\sum_{y_j \in R_Y} P_{XY}(x_i,y_j).&#10;\end{align*}&#10;&#10;&#10;\end{document}"/>
  <p:tag name="IGUANATEXSIZE" val="22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67.4541"/>
  <p:tag name="LATEXADDIN" val="\documentclass{article}&#10;\usepackage{amsmath,amsfonts,amssymb,amsthm,epsfig,epstopdf,titling,url,array,color,soul,multicol}&#10;\pagestyle{empty}&#10;\begin{document}&#10;&#10;\boldmath&#10;\begin{equation*}&#10;Y=0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02.4747"/>
  <p:tag name="LATEXADDIN" val="\documentclass{article}&#10;\usepackage{amsmath,amsfonts,amssymb,amsthm,epsfig,epstopdf,titling,url,array,color,soul,multicol}&#10;\pagestyle{empty}&#10;\begin{document}&#10;&#10;\boldmath&#10;\begin{equation*}&#10;EZ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624.6719"/>
  <p:tag name="LATEXADDIN" val="\documentclass{article}&#10;\usepackage{amsmath,amsfonts,amssymb,amsthm,epsfig,epstopdf,titling,url,array,color,soul,multicol}&#10;\pagestyle{empty}&#10;\begin{document}&#10;&#10;\boldmath&#10;\begin{equation*}&#10;EZ=EX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4.4469"/>
  <p:tag name="LATEXADDIN" val="\documentclass{article}&#10;\usepackage{amsmath,amsfonts,amssymb,amsthm,epsfig,epstopdf,titling,url,array,color,soul,multicol}&#10;\pagestyle{empty}&#10;\begin{document}&#10;&#10;\boldmath&#10;\begin{equation*}&#10;\textbf{Var}(Z)&#10;\end{equation*}&#10;&#10;&#10;\end{document}"/>
  <p:tag name="IGUANATEXSIZE" val="24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1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1691"/>
  <p:tag name="ORIGINALWIDTH" val="3069.366"/>
  <p:tag name="LATEXADDIN" val="\documentclass{article}&#10;\usepackage{amsmath,amsfonts,amssymb,amsthm,epsfig,epstopdf,titling,url,array,color,soul,multicol}&#10;\pagestyle{empty}&#10;\begin{document}&#10;&#10;\boldmath&#10;\begin{align*}&#10;P_X(x_i)&amp;=\sum_{y_j \in R_Y} P_{XY}(x_i,y_j), \hspace{20pt} \textbf{ for any } x_i \in R_X \\  &#10; P_Y(y_j)&amp;=\sum_{x_i \in R_X} P_{XY}(x_i,y_j), \hspace{20pt} \textbf{ for any } y_j \in R_Y&#10;\end{align*}&#10;&#10;&#10;\end{document}"/>
  <p:tag name="IGUANATEXSIZE" val="24"/>
  <p:tag name="IGUANATEXCURSOR" val="3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1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5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2}{5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2}{5}&#10;\end{equation*}&#10;&#10;&#10;\end{document}"/>
  <p:tag name="IGUANATEXSIZE" val="18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0.74244"/>
  <p:tag name="LATEXADDIN" val="\documentclass{article}&#10;\usepackage{amsmath,amsfonts,amssymb,amsthm,epsfig,epstopdf,titling,url,array,color,soul,multicol}&#10;\pagestyle{empty}&#10;\begin{document}&#10;&#10;\boldmath&#10;\begin{equation*}&#10;0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79.4526"/>
  <p:tag name="LATEXADDIN" val="\documentclass{article}&#10;\usepackage{amsmath,amsfonts,amssymb,amsthm,epsfig,epstopdf,titling,url,array,color,soul,multicol}&#10;\pagestyle{empty}&#10;\begin{document}&#10;&#10;\boldmath&#10;\begin{equation*}&#10;X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X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67.4541"/>
  <p:tag name="LATEXADDIN" val="\documentclass{article}&#10;\usepackage{amsmath,amsfonts,amssymb,amsthm,epsfig,epstopdf,titling,url,array,color,soul,multicol}&#10;\pagestyle{empty}&#10;\begin{document}&#10;&#10;\boldmath&#10;\begin{equation*}&#10;Y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167.979"/>
  <p:tag name="LATEXADDIN" val="\documentclass{article}&#10;\usepackage{amsmath,amsfonts,amssymb,amsthm,epsfig,epstopdf,titling,url,array,color,soul,multicol}&#10;\pagestyle{empty}&#10;\begin{document}&#10;&#10;\boldmath&#10;\begin{equation*}\color{blue}&#10;E[g(X)h(Y)|X]=g(X)E[h(Y)|X]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54.6306"/>
  <p:tag name="LATEXADDIN" val="\documentclass{article}&#10;\usepackage{amsmath,amsfonts,amssymb,amsthm,epsfig,epstopdf,titling,url,array,color,soul,multicol}&#10;\pagestyle{empty}&#10;\begin{document}&#10;&#10;\boldmath&#10;\begin{equation*}&#10;E[g(X)h(Y)|X]&#10;\end{equation*}&#10;&#10;&#10;\end{document}"/>
  <p:tag name="IGUANATEXSIZE" val="2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4255.718"/>
  <p:tag name="LATEXADDIN" val="\documentclass{article}&#10;\usepackage{amsmath,amsfonts,amssymb,amsthm,epsfig,epstopdf,titling,url,array,color,soul,multicol}&#10;\pagestyle{empty}&#10;\begin{document}&#10;&#10;\boldmath&#10;\begin{align*}&#10;E[g(X)h(Y)|X=x]&amp;=E[g(x)h(Y)|X=x]\\&#10;\nonumber  &amp;=g(x)E[h(Y)|X=x] \hspace{30pt} \textbf{($g(x)$ is a constant)}.&#10;\end{align*}&#10;&#10;&#10;\end{document}"/>
  <p:tag name="IGUANATEXSIZE" val="22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9.2013"/>
  <p:tag name="LATEXADDIN" val="\documentclass{article}&#10;\usepackage{amsmath,amsfonts,amssymb,amsthm,epsfig,epstopdf,titling,url,array,color,soul,multicol}&#10;\pagestyle{empty}&#10;\begin{document}&#10;&#10;\boldmath&#10;\begin{equation*}\color{red}&#10;X=x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89.951"/>
  <p:tag name="LATEXADDIN" val="\documentclass{article}&#10;\usepackage{amsmath,amsfonts,amssymb,amsthm,epsfig,epstopdf,titling,url,array,color,soul,multicol}&#10;\pagestyle{empty}&#10;\begin{document}&#10;&#10;\boldmath&#10;\begin{equation*}&#10;\Rightarrow \ E[g(X)h(Y)|X]=g(X)E[h(Y)|X].&#10;\end{equation*}&#10;&#10;&#10;\end{document}"/>
  <p:tag name="IGUANATEXSIZE" val="22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91.376"/>
  <p:tag name="LATEXADDIN" val="\documentclass{article}&#10;\usepackage{amsmath,amsfonts,amssymb,amsthm,epsfig,epstopdf,titling,url,array,color,soul,multicol}&#10;\pagestyle{empty}&#10;\begin{document}&#10;&#10;\boldmath&#10;\begin{equation*}&#10;g(Y)=E[X|Y],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3.12"/>
  <p:tag name="ORIGINALWIDTH" val="2082.49"/>
  <p:tag name="LATEXADDIN" val="\documentclass{article}&#10;\usepackage{amsmath,amsfonts,amssymb,amsthm,epsfig,epstopdf,titling,url,array,color,soul,multicol}&#10;\pagestyle{empty}&#10;\begin{document}&#10;&#10;\boldmath&#10;\begin{align*}&#10; E[X]&amp;=\sum_{y_j \in R_Y} E[X|Y=y_j]P_Y(y_j)\\&#10; &amp;=\sum_{y_j \in R_Y} g(y_j)P_Y(y_j)\\&#10; &amp;=E[g(Y)] \hspace{30pt} \textbf{by LOTUS}\\&#10; &amp;=E[E[X|Y]].&#10;\end{align*}&#10;&#10;&#10;\end{document}"/>
  <p:tag name="IGUANATEXSIZE" val="24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075.366"/>
  <p:tag name="LATEXADDIN" val="\documentclass{article}&#10;\usepackage{amsmath,amsfonts,amssymb,amsthm,epsfig,epstopdf,titling,url,array,color,soul,multicol}&#10;\pagestyle{empty}&#10;\begin{document}&#10;&#10;\boldmath&#10;\begin{equation*}&#10;\textbf{Law of Iterated Expectations: } E[X]=E[E[X|Y]]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5.872"/>
  <p:tag name="LATEXADDIN" val="\documentclass{article}&#10;\usepackage{amsmath,amsfonts,amssymb,amsthm,epsfig,epstopdf,titling,url,array,color,soul,multicol}&#10;\pagestyle{empty}&#10;\begin{document}&#10;&#10;\boldmath&#10;\begin{equation*}&#10;N \sim Poisson(\lambda)&#10;\end{equation*}&#10;&#10;&#10;\end{document}"/>
  <p:tag name="IGUANATEXSIZE" val="22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108.7364"/>
  <p:tag name="LATEXADDIN" val="\documentclass{article}&#10;\usepackage{amsmath,amsfonts,amssymb,amsthm,epsfig,epstopdf,titling,url,array,color,soul,multicol}&#10;\pagestyle{empty}&#10;\begin{document}&#10;&#10;\boldmath&#10;\begin{equation*}&#10;p,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21.2224"/>
  <p:tag name="LATEXADDIN" val="\documentclass{article}&#10;\usepackage{amsmath,amsfonts,amssymb,amsthm,epsfig,epstopdf,titling,url,array,color,soul,multicol}&#10;\pagestyle{empty}&#10;\begin{document}&#10;&#10;\boldmath&#10;\begin{equation*}&#10;EX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21.6348"/>
  <p:tag name="LATEXADDIN" val="\documentclass{article}&#10;\usepackage{amsmath,amsfonts,amssymb,amsthm,epsfig,epstopdf,titling,url,array,color,soul,multicol}&#10;\pagestyle{empty}&#10;\begin{document}&#10;&#10;\boldmath&#10;\begin{equation*}&#10;E[X|Y]=EX;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68.579"/>
  <p:tag name="LATEXADDIN" val="\documentclass{article}&#10;\usepackage{amsmath,amsfonts,amssymb,amsthm,epsfig,epstopdf,titling,url,array,color,soul,multicol}&#10;\pagestyle{empty}&#10;\begin{document}&#10;&#10;\boldmath&#10;\begin{equation*}&#10;E[g(X)|Y]=E[g(X)];&#10;\end{equation*}&#10;&#10;&#10;\end{document}"/>
  <p:tag name="IGUANATEXSIZE" val="24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04.612"/>
  <p:tag name="LATEXADDIN" val="\documentclass{article}&#10;\usepackage{amsmath,amsfonts,amssymb,amsthm,epsfig,epstopdf,titling,url,array,color,soul,multicol}&#10;\pagestyle{empty}&#10;\begin{document}&#10;&#10;\boldmath&#10;\begin{equation*}&#10;E[XY]=EX EY;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19.498"/>
  <p:tag name="LATEXADDIN" val="\documentclass{article}&#10;\usepackage{amsmath,amsfonts,amssymb,amsthm,epsfig,epstopdf,titling,url,array,color,soul,multicol}&#10;\pagestyle{empty}&#10;\begin{document}&#10;&#10;\boldmath&#10;\begin{equation*}&#10;E[g(X)h(Y)]=E[g(X)] E[h(Y)].&#10;\end{equation*}&#10;&#10;&#10;\end{document}"/>
  <p:tag name="IGUANATEXSIZE" val="24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.4556"/>
  <p:tag name="ORIGINALWIDTH" val="2675.666"/>
  <p:tag name="LATEXADDIN" val="\documentclass{article}&#10;\usepackage{amsmath,amsfonts,amssymb,amsthm,epsfig,epstopdf,titling,url,array,color,soul,multicol}&#10;\pagestyle{empty}&#10;\begin{document}&#10;&#10;\boldmath&#10;\begin{align*}\color{blue}&#10;\textbf{Var}(X|Y=y) &amp; \color{blue}&#10;=E\big[(X-\mu_{X|Y}(y))^2|Y=y \big] \\&#10;  \color{blue}&amp;\color{blue}&#10;=E\big[X^2|Y=y\big]-\mu_{X|Y}(y)^2.&#10;\end{align*}&#10;&#10;&#10;\end{document}"/>
  <p:tag name="IGUANATEXSIZE" val="22"/>
  <p:tag name="IGUANATEXCURSOR" val="2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2}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62.317"/>
  <p:tag name="LATEXADDIN" val="\documentclass{article}&#10;\usepackage{amsmath,amsfonts,amssymb,amsthm,epsfig,epstopdf,titling,url,array,color,soul,multicol}&#10;\pagestyle{empty}&#10;\begin{document}&#10;&#10;\boldmath&#10;\begin{equation*}&#10;\mu_{X|Y}(y)=E[X|Y=y],&#10;\end{equation*}&#10;&#10;&#10;\end{document}"/>
  <p:tag name="IGUANATEXSIZE" val="24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72.8909"/>
  <p:tag name="LATEXADDIN" val="\documentclass{article}&#10;\usepackage{amsmath,amsfonts,amssymb,amsthm,epsfig,epstopdf,titling,url,array,color,soul,multicol}&#10;\pagestyle{empty}&#10;\begin{document}&#10;&#10;\boldmath&#10;\begin{equation*}&#10;\textbf{Var}(X|Y=y)&#10;\end{equation*}&#10;&#10;&#10;\end{document}"/>
  <p:tag name="IGUANATEXSIZE" val="22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68.99134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9246"/>
  <p:tag name="LATEXADDIN" val="\documentclass{article}&#10;\usepackage{amsmath,amsfonts,amssymb,amsthm,epsfig,epstopdf,titling,url,array,color,soul,multicol}&#10;\pagestyle{empty}&#10;\begin{document}&#10;&#10;\boldmath&#10;\begin{equation*}&#10;\textbf{Var}(X|Y)&#10;\end{equation*}&#10;&#10;&#10;\end{document}"/>
  <p:tag name="IGUANATEXSIZE" val="22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9246"/>
  <p:tag name="LATEXADDIN" val="\documentclass{article}&#10;\usepackage{amsmath,amsfonts,amssymb,amsthm,epsfig,epstopdf,titling,url,array,color,soul,multicol}&#10;\pagestyle{empty}&#10;\begin{document}&#10;&#10;\boldmath&#10;\begin{equation*}&#10;\textbf{Var}(X|Y)&#10;\end{equation*}&#10;&#10;&#10;\end{document}"/>
  <p:tag name="IGUANATEXSIZE" val="22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14.8856"/>
  <p:tag name="LATEXADDIN" val="\documentclass{article}&#10;\usepackage{amsmath,amsfonts,amssymb,amsthm,epsfig,epstopdf,titling,url,array,color,soul,multicol}&#10;\pagestyle{empty}&#10;\begin{document}&#10;&#10;\boldmath&#10;\begin{equation*}&#10;\textbf{Var}(X|Y=y).&#10;\end{equation*}&#10;&#10;&#10;\end{document}"/>
  <p:tag name="IGUANATEXSIZE" val="22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05.8868"/>
  <p:tag name="LATEXADDIN" val="\documentclass{article}&#10;\usepackage{amsmath,amsfonts,amssymb,amsthm,epsfig,epstopdf,titling,url,array,color,soul,multicol}&#10;\pagestyle{empty}&#10;\begin{document}&#10;&#10;\boldmath&#10;\begin{equation*}&#10;V = \textbf{Var}(X|Y)&#10;\end{equation*}&#10;&#10;&#10;\end{document}"/>
  <p:tag name="IGUANATEXSIZE" val="22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2.7372"/>
  <p:tag name="LATEXADDIN" val="\documentclass{article}&#10;\usepackage{amsmath,amsfonts,amssymb,amsthm,epsfig,epstopdf,titling,url,array,color,soul,multicol}&#10;\pagestyle{empty}&#10;\begin{document}&#10;&#10;\boldmath&#10;\begin{equation*}&#10;V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2.9734"/>
  <p:tag name="LATEXADDIN" val="\documentclass{article}&#10;\usepackage{amsmath,amsfonts,amssymb,amsthm,epsfig,epstopdf,titling,url,array,color,soul,multicol}&#10;\pagestyle{empty}&#10;\begin{document}&#10;&#10;\boldmath&#10;\begin{equation*}&#10;EV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89.801"/>
  <p:tag name="LATEXADDIN" val="\documentclass{article}&#10;\usepackage{amsmath,amsfonts,amssymb,amsthm,epsfig,epstopdf,titling,url,array,color,soul,multicol}&#10;\pagestyle{empty}&#10;\begin{document}&#10;&#10;\boldmath&#10;\begin{equation*}&#10;\textbf{Var}(X) = E(V) + \textbf{Var}(Z)&#10;\end{equation*}&#10;&#10;&#10;\end{document}"/>
  <p:tag name="IGUANATEXSIZE" val="22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5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2}{5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2}{5}&#10;\end{equation*}&#10;&#10;&#10;\end{document}"/>
  <p:tag name="IGUANATEXSIZE" val="18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0.74244"/>
  <p:tag name="LATEXADDIN" val="\documentclass{article}&#10;\usepackage{amsmath,amsfonts,amssymb,amsthm,epsfig,epstopdf,titling,url,array,color,soul,multicol}&#10;\pagestyle{empty}&#10;\begin{document}&#10;&#10;\boldmath&#10;\begin{equation*}&#10;0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79.4526"/>
  <p:tag name="LATEXADDIN" val="\documentclass{article}&#10;\usepackage{amsmath,amsfonts,amssymb,amsthm,epsfig,epstopdf,titling,url,array,color,soul,multicol}&#10;\pagestyle{empty}&#10;\begin{document}&#10;&#10;\boldmath&#10;\begin{equation*}&#10;X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X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67.4541"/>
  <p:tag name="LATEXADDIN" val="\documentclass{article}&#10;\usepackage{amsmath,amsfonts,amssymb,amsthm,epsfig,epstopdf,titling,url,array,color,soul,multicol}&#10;\pagestyle{empty}&#10;\begin{document}&#10;&#10;\boldmath&#10;\begin{equation*}&#10;Y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8.691"/>
  <p:tag name="LATEXADDIN" val="\documentclass{article}&#10;\usepackage{amsmath,amsfonts,amssymb,amsthm,epsfig,epstopdf,titling,url,array,color,soul,multicol}&#10;\pagestyle{empty}&#10;\begin{document}&#10;&#10;\boldmath&#10;\begin{equation*}&#10;\textbf{Var}(X)=E[\textbf{Var}(X|Y)]+\textbf{Var}(E[X|Y]).&#10;\end{equation*}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E[N]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2.9434"/>
  <p:tag name="LATEXADDIN" val="\documentclass{article}&#10;\usepackage{amsmath,amsfonts,amssymb,amsthm,epsfig,epstopdf,titling,url,array,color,soul,multicol}&#10;\pagestyle{empty}&#10;\begin{document}&#10;&#10;\boldmath&#10;\begin{equation*}&#10;\textbf{Var}(N)&#10;\end{equation*}&#10;&#10;&#10;\end{document}"/>
  <p:tag name="IGUANATEXSIZE" val="22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2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79.2276"/>
  <p:tag name="LATEXADDIN" val="\documentclass{article}&#10;\usepackage{amsmath,amsfonts,amssymb,amsthm,epsfig,epstopdf,titling,url,array,color,soul,multicol}&#10;\pagestyle{empty}&#10;\begin{document}&#10;&#10;\boldmath&#10;\begin{equation*}&#10;i\textbf{th}&#10;\end{equation*}&#10;&#10;&#10;\end{document}"/>
  <p:tag name="IGUANATEXSIZE" val="22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2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9621"/>
  <p:tag name="ORIGINALWIDTH" val="1181.852"/>
  <p:tag name="LATEXADDIN" val="\documentclass{article}&#10;\usepackage{amsmath,amsfonts,amssymb,amsthm,epsfig,epstopdf,titling,url,array,color,soul,multicol}&#10;\pagestyle{empty}&#10;\begin{document}&#10;&#10;\boldmath&#10;\begin{align*}&#10;  &amp;EX_i=EX, \\&#10; &amp;\textbf{Var}(X_i)=\textbf{Var}(X).&#10;\end{align*}&#10;&#10;&#10;\end{document}"/>
  <p:tag name="IGUANATEXSIZE" val="24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10.874"/>
  <p:tag name="LATEXADDIN" val="\documentclass{article}&#10;\usepackage{amsmath,amsfonts,amssymb,amsthm,epsfig,epstopdf,titling,url,array,color,soul,multicol}&#10;\pagestyle{empty}&#10;\begin{document}&#10;&#10;\boldmath&#10;\begin{equation*}&#10;P(Y=0|X=0)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.7042"/>
  <p:tag name="ORIGINALWIDTH" val="704.162"/>
  <p:tag name="LATEXADDIN" val="\documentclass{article}&#10;\usepackage{amsmath,amsfonts,amssymb,amsthm,epsfig,epstopdf,titling,url,array,color,soul,multicol}&#10;\pagestyle{empty}&#10;\begin{document}&#10;&#10;\boldmath&#10;\begin{equation*}&#10;Y=\sum_{i=1}^{N}X_i.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11.4735"/>
  <p:tag name="LATEXADDIN" val="\documentclass{article}&#10;\usepackage{amsmath,amsfonts,amssymb,amsthm,epsfig,epstopdf,titling,url,array,color,soul,multicol}&#10;\pagestyle{empty}&#10;\begin{document}&#10;&#10;\boldmath&#10;\begin{equation*}&#10;EY&#10;\end{equation*}&#10;&#10;&#10;\end{document}"/>
  <p:tag name="IGUANATEXSIZE" val="22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36.4454"/>
  <p:tag name="LATEXADDIN" val="\documentclass{article}&#10;\usepackage{amsmath,amsfonts,amssymb,amsthm,epsfig,epstopdf,titling,url,array,color,soul,multicol}&#10;\pagestyle{empty}&#10;\begin{document}&#10;&#10;\boldmath&#10;\begin{equation*}&#10;\textbf{Var}(Y)&#10;\end{equation*}&#10;&#10;&#10;\end{document}"/>
  <p:tag name="IGUANATEXSIZE" val="22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1559.805"/>
  <p:tag name="LATEXADDIN" val="\documentclass{article}&#10;\usepackage{amsmath,amsfonts,amssymb,amsthm,epsfig,epstopdf,titling,url,array,color,soul,multicol}&#10;\pagestyle{empty}&#10;\begin{document}&#10;&#10;\boldmath&#10;\begin{equation*}&#10;P(X\in A) = \int_{A} f_X(x) dx,&#10;\end{equation*}&#10;&#10;&#10;\end{document}"/>
  <p:tag name="IGUANATEXSIZE" val="2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7.7053"/>
  <p:tag name="ORIGINALWIDTH" val="2271.466"/>
  <p:tag name="LATEXADDIN" val="\documentclass{article}&#10;\usepackage{amsmath,amsfonts,amssymb,amsthm,epsfig,epstopdf,titling,url,array,color,soul,multicol}&#10;\pagestyle{empty}&#10;\begin{document}&#10;&#10;\boldmath&#10;\begin{equation*}&#10;P\big((X,Y) \in A\big) =\iint \limits_A f_{XY}(x,y)dxdy.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34.1957"/>
  <p:tag name="LATEXADDIN" val="\documentclass{article}&#10;\usepackage{amsmath,amsfonts,amssymb,amsthm,epsfig,epstopdf,titling,url,array,color,soul,multicol}&#10;\pagestyle{empty}&#10;\begin{document}&#10;&#10;\boldmath&#10;\begin{equation*}&#10;A = \mathbb{R}^2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799.025"/>
  <p:tag name="LATEXADDIN" val="\documentclass{article}&#10;\usepackage{amsmath,amsfonts,amssymb,amsthm,epsfig,epstopdf,titling,url,array,color,soul,multicol}&#10;\pagestyle{empty}&#10;\begin{document}&#10;&#10;\boldmath&#10;\begin{equation*}&#10;\int_{-\infty}^{\infty} \int_{-\infty}^{\infty} f_{XY}(x,y)dxdy=1.&#10;\end{equation*}&#10;&#10;&#10;\end{document}"/>
  <p:tag name="IGUANATEXSIZE" val="24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841.3948"/>
  <p:tag name="LATEXADDIN" val="\documentclass{article}&#10;\usepackage{amsmath,amsfonts,amssymb,amsthm,epsfig,epstopdf,titling,url,array,color,soul,multicol}&#10;\pagestyle{empty}&#10;\begin{document}&#10;&#10;\boldmath&#10;\begin{equation*}&#10;f_{XY}:\mathbb{R}^2 \rightarrow \mathbb{R}&#10;\end{equation*}&#10;&#10;&#10;\end{document}"/>
  <p:tag name="IGUANATEXSIZE" val="24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19.1976"/>
  <p:tag name="LATEXADDIN" val="\documentclass{article}&#10;\usepackage{amsmath,amsfonts,amssymb,amsthm,epsfig,epstopdf,titling,url,array,color,soul,multicol}&#10;\pagestyle{empty}&#10;\begin{document}&#10;&#10;\boldmath&#10;\begin{equation*}&#10;A\in \mathbb{R}^2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7.7053"/>
  <p:tag name="ORIGINALWIDTH" val="2272.966"/>
  <p:tag name="LATEXADDIN" val="\documentclass{article}&#10;\usepackage{amsmath,amsfonts,amssymb,amsthm,epsfig,epstopdf,titling,url,array,color,soul,multicol}&#10;\pagestyle{empty}&#10;\begin{document}&#10;&#10;\boldmath&#10;\begin{equation*}&#10;P\big((X,Y) \in A\big) =\iint \limits_A f_{XY}(x,y)dxdy,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0.4274"/>
  <p:tag name="LATEXADDIN" val="\documentclass{article}&#10;\usepackage{amsmath,amsfonts,amssymb,amsthm,epsfig,epstopdf,titling,url,array,color,soul,multicol}&#10;\pagestyle{empty}&#10;\begin{document}&#10;&#10;\boldmath&#10;\begin{equation*}&#10;f_{XY}(x,y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245.219"/>
  <p:tag name="LATEXADDIN" val="\documentclass{article}&#10;\usepackage{amsmath,amsfonts,amssymb,amsthm,epsfig,epstopdf,titling,url,array,color,soul,multicol}&#10;\pagestyle{empty}&#10;\begin{document}&#10;&#10;\boldmath&#10;\begin{equation*}&#10;F_X(x) = P(X\leq x) = \int_{-\infty}^{x} f_X(u) du,&#10;\end{equation*}&#10;&#10;&#10;\end{document}"/>
  <p:tag name="IGUANATEXSIZE" val="24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607.799"/>
  <p:tag name="LATEXADDIN" val="\documentclass{article}&#10;\usepackage{amsmath,amsfonts,amssymb,amsthm,epsfig,epstopdf,titling,url,array,color,soul,multicol}&#10;\pagestyle{empty}&#10;\begin{document}&#10;&#10;\boldmath&#10;\begin{equation*}&#10;F_{XY}(x,y)=P(X \leq x, Y \leq y) =\int_{-\infty}^{y}\int_{-\infty}^{x}  f_{XY}(u,v)dudv,&#10;\end{equation*}&#10;&#10;&#10;\end{document}"/>
  <p:tag name="IGUANATEXSIZE" val="24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1793.776"/>
  <p:tag name="LATEXADDIN" val="\documentclass{article}&#10;\usepackage{amsmath,amsfonts,amssymb,amsthm,epsfig,epstopdf,titling,url,array,color,soul,multicol}&#10;\pagestyle{empty}&#10;\begin{document}&#10;&#10;\boldmath&#10;\begin{equation*}&#10;f_{XY}(x,y) =\frac{\partial^2}{\partial x \partial y} F_{XY}(x,y).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154.856"/>
  <p:tag name="LATEXADDIN" val="\documentclass{article}&#10;\usepackage{amsmath,amsfonts,amssymb,amsthm,epsfig,epstopdf,titling,url,array,color,soul,multicol}&#10;\pagestyle{empty}&#10;\begin{document}&#10;&#10;\boldmath&#10;\begin{equation*}&#10;f_X(x) = \frac{d}{dx} F_X(x),&#10;\end{equatio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979.378"/>
  <p:tag name="LATEXADDIN" val="\documentclass{article}&#10;\usepackage{amsmath,amsfonts,amssymb,amsthm,epsfig,epstopdf,titling,url,array,color,soul,multicol}&#10;\pagestyle{empty}&#10;\begin{document}&#10;&#10;\boldmath&#10;\begin{equation*}&#10;f_{XY}(x,y) = \begin{cases}&#10;c(x+2y) \ \ \ &amp; 0 \leq x \leq 1,\ 0 \leq y \leq 1 \\&#10;0       \ \ \ &amp; \textbf{else}&#10;\end{cases}&#10;\end{equation*}&#10;&#10;&#10;\end{document}"/>
  <p:tag name="IGUANATEXSIZE" val="24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c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97.6753"/>
  <p:tag name="LATEXADDIN" val="\documentclass{article}&#10;\usepackage{amsmath,amsfonts,amssymb,amsthm,epsfig,epstopdf,titling,url,array,color,soul,multicol}&#10;\pagestyle{empty}&#10;\begin{document}&#10;&#10;\boldmath&#10;\begin{equation*}&#10;F_{XY}(x,y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9.1414"/>
  <p:tag name="ORIGINALWIDTH" val="2346.457"/>
  <p:tag name="LATEXADDIN" val="\documentclass{article}&#10;\usepackage{amsmath,amsfonts,amssymb,amsthm,epsfig,epstopdf,titling,url,array,color,soul,multicol}&#10;\pagestyle{empty}&#10;\begin{document}&#10;&#10;\boldmath&#10;\begin{align}\label{}&#10;  \nonumber F_{XY}(x,y) &amp;=\int_{-\infty}^{y}\int_{-\infty}^{x}  f_{XY}(u,v)dudv,  \\&#10;  \nonumber \\&#10;  \nonumber f_{XY}(x,y) &amp;=\frac{\partial^2}{\partial x \partial y} F_{XY}(x,y)&#10;\end{align}&#10;&#10;&#10;\end{document}"/>
  <p:tag name="IGUANATEXSIZE" val="24"/>
  <p:tag name="IGUANATEXCURSOR" val="3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02.512"/>
  <p:tag name="LATEXADDIN" val="\documentclass{article}&#10;\usepackage{amsmath,amsfonts,amssymb,amsthm,epsfig,epstopdf,titling,url,array,color,soul,multicol}&#10;\pagestyle{empty}&#10;\begin{document}&#10;&#10;\boldmath&#10;\begin{equation*}&#10;F_{XY}(x,y)=P(X \leq x, Y \leq y).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38.095"/>
  <p:tag name="LATEXADDIN" val="\documentclass{article}&#10;\usepackage{amsmath,amsfonts,amssymb,amsthm,epsfig,epstopdf,titling,url,array,color,soul,multicol}&#10;\pagestyle{empty}&#10;\begin{document}&#10;&#10;\boldmath&#10;\begin{equation*}&#10;F_X(x)=F_{XY}(x, \infty)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3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2411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3.097"/>
  <p:tag name="LATEXADDIN" val="\documentclass{article}&#10;\usepackage{amsmath,amsfonts,amssymb,amsthm,epsfig,epstopdf,titling,url,array,color,soul,multicol}&#10;\pagestyle{empty}&#10;\begin{document}&#10;&#10;\boldmath&#10;\begin{equation*}&#10;F_Y(y)=F_{XY}( \infty,y)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68.99134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9.621"/>
  <p:tag name="LATEXADDIN" val="\documentclass{article}&#10;\usepackage{amsmath,amsfonts,amssymb,amsthm,epsfig,epstopdf,titling,url,array,color,soul,multicol}&#10;\pagestyle{empty}&#10;\begin{document}&#10;&#10;\boldmath&#10;\begin{equation*}&#10;F_{XY}(\infty, \infty)=1;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59.992"/>
  <p:tag name="LATEXADDIN" val="\documentclass{article}&#10;\usepackage{amsmath,amsfonts,amssymb,amsthm,epsfig,epstopdf,titling,url,array,color,soul,multicol}&#10;\pagestyle{empty}&#10;\begin{document}&#10;&#10;\boldmath&#10;\begin{equation*}&#10;F_{XY}(-\infty, y)=F_{XY}(x,-\infty)=0;&#10;\end{equation*}&#10;&#10;&#10;\end{document}"/>
  <p:tag name="IGUANATEXSIZE" val="24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4234.721"/>
  <p:tag name="LATEXADDIN" val="\documentclass{article}&#10;\usepackage{amsmath,amsfonts,amssymb,amsthm,epsfig,epstopdf,titling,url,array,color,soul,multicol}&#10;\pagestyle{empty}&#10;\begin{document}&#10;&#10;\boldmath&#10;\begin{align*}&#10;P(x_1&lt;X \leq &amp; x_2, \hspace{5pt}  y_1&lt;Y \leq y_2)= \\&#10;&amp; F_{XY}(x_2,y_2)-F_{XY}(x_1,y_2)-F_{XY}(x_2,y_1)+F_{XY}(x_1,y_1)&#10;\end{align*}&#10;&#10;&#10;\end{document}"/>
  <p:tag name="IGUANATEXSIZE" val="22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&#10;\frac{1}{6}&#10;\end{equation*}&#10;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87.552"/>
  <p:tag name="LATEXADDIN" val="\documentclass{article}&#10;\usepackage{amsmath,amsfonts,amssymb,amsthm,epsfig,epstopdf,titling,url,array,color,soul,multicol}&#10;\pagestyle{empty}&#10;\begin{document}&#10;&#10;\boldmath&#10;\begin{equation*}&#10;F_{XY}(x,y)=F_X(x)F_Y(y).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553.056"/>
  <p:tag name="LATEXADDIN" val="\documentclass{article}&#10;\usepackage{amsmath,amsfonts,amssymb,amsthm,epsfig,epstopdf,titling,url,array,color,soul,multicol}&#10;\pagestyle{empty}&#10;\begin{document}&#10;&#10;\boldmath&#10;\begin{equation*}&#10;P_X(x) = \sum_{y\in R_Y} P_{XY}(x,y).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8.6689"/>
  <p:tag name="ORIGINALWIDTH" val="2375.703"/>
  <p:tag name="LATEXADDIN" val="\documentclass{article}&#10;\usepackage{amsmath,amsfonts,amssymb,amsthm,epsfig,epstopdf,titling,url,array,color,soul,multicol}&#10;\pagestyle{empty}&#10;\begin{document}&#10;&#10;\boldmath&#10;\begin{align}%\label{}&#10;\nonumber  f_X(x)=\int_{-\infty}^{\infty} f_{XY}(x,y)dy, \hspace{10pt} \textbf{ for all }x,\\&#10;\nonumber  f_Y(y)=\int_{-\infty}^{\infty} f_{XY}(x,y)dx, \hspace{10pt} \textbf{ for all }y.&#10;\end{align}&#10;&#10;&#10;\end{document}"/>
  <p:tag name="IGUANATEXSIZE" val="24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001.125"/>
  <p:tag name="LATEXADDIN" val="\documentclass{article}&#10;\usepackage{amsmath,amsfonts,amssymb,amsthm,epsfig,epstopdf,titling,url,array,color,soul,multicol}&#10;\pagestyle{empty}&#10;\begin{document}&#10;&#10;\boldmath&#10;\begin{equation*}&#10;f_{XY}(x,y) = \begin{cases}&#10;\frac{2}{3}(x+2y) \ \ \ &amp; 0 \leq x \leq 1,\ 0 \leq y \leq 1 \\&#10;0       \ \ \ &amp; \textbf{else}&#10;\end{cases}&#10;\end{equation*}&#10;&#10;&#10;\end{document}"/>
  <p:tag name="IGUANATEXSIZE" val="22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7.9565"/>
  <p:tag name="LATEXADDIN" val="\documentclass{article}&#10;\usepackage{amsmath,amsfonts,amssymb,amsthm,epsfig,epstopdf,titling,url,array,color,soul,multicol}&#10;\pagestyle{empty}&#10;\begin{document}&#10;&#10;\boldmath&#10;\begin{equation*}&#10;f_X(x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37.4578"/>
  <p:tag name="LATEXADDIN" val="\documentclass{article}&#10;\usepackage{amsmath,amsfonts,amssymb,amsthm,epsfig,epstopdf,titling,url,array,color,soul,multicol}&#10;\pagestyle{empty}&#10;\begin{document}&#10;&#10;\boldmath&#10;\begin{equation*}&#10;f_Y(y)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2784.402"/>
  <p:tag name="LATEXADDIN" val="\documentclass{article}&#10;\usepackage{amsmath,amsfonts,amssymb,amsthm,epsfig,epstopdf,titling,url,array,color,soul,multicol}&#10;\pagestyle{empty}&#10;\begin{document}&#10;&#10;\boldmath&#10;\begin{align}\label{}&#10;  \nonumber P(A|B)=\frac{P(A \cap B)}{P(B)}, \ \ P(B|A)=\frac{P(A \cap B)}{P(A)}.&#10;\end{align}&#10;&#10;&#10;\end{document}"/>
  <p:tag name="IGUANATEXSIZE" val="22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85.564"/>
  <p:tag name="LATEXADDIN" val="\documentclass{article}&#10;\usepackage{amsmath,amsfonts,amssymb,amsthm,epsfig,epstopdf,titling,url,array,color,soul,multicol}&#10;\pagestyle{empty}&#10;\begin{document}&#10;&#10;\boldmath&#10;\begin{align}%\label{}&#10;\nonumber  F_{X|A}(x) &amp;=P(X \leq x|A).&#10;\end{align}&#10;&#10;&#10;\end{document}"/>
  <p:tag name="IGUANATEXSIZE" val="24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60.74244"/>
  <p:tag name="LATEXADDIN" val="\documentclass{article}&#10;\usepackage{amsmath,amsfonts,amssymb,amsthm,epsfig,epstopdf,titling,url,array,color,soul,multicol}&#10;\pagestyle{empty}&#10;\begin{document}&#10;&#10;\boldmath&#10;\begin{equation*}&#10;0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178.103"/>
  <p:tag name="LATEXADDIN" val="\documentclass{article}&#10;\usepackage{amsmath,amsfonts,amssymb,amsthm,epsfig,epstopdf,titling,url,array,color,soul,multicol}&#10;\pagestyle{empty}&#10;\begin{document}&#10;&#10;\boldmath&#10;\begin{equation*}&#10;A: a \leq X \leq b, \ X: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11.249"/>
  <p:tag name="LATEXADDIN" val="\documentclass{article}&#10;\usepackage{amsmath,amsfonts,amssymb,amsthm,epsfig,epstopdf,titling,url,array,color,soul,multicol}&#10;\pagestyle{empty}&#10;\begin{document}&#10;&#10;\boldmath&#10;\begin{equation*}&#10;  F_{X|A}(x) =P(X \leq x|A)&#10; =P(X \leq x|a \leq X \leq b)&#10; = \begin{cases}&#10;0 \ \ \ &amp;\textbf{if } x&lt;a \\&#10;1 \ \ \ &amp;\textbf{if } x&gt;b&#10;\end{cases}&#10;\end{equation*}&#10;&#10;&#10;\end{document}"/>
  <p:tag name="IGUANATEXSIZE" val="22"/>
  <p:tag name="IGUANATEXCURSOR" val="3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71.916"/>
  <p:tag name="LATEXADDIN" val="\documentclass{article}&#10;\usepackage{amsmath,amsfonts,amssymb,amsthm,epsfig,epstopdf,titling,url,array,color,soul,multicol}&#10;\pagestyle{empty}&#10;\begin{document}&#10;&#10;\boldmath&#10;\begin{equation*}&#10;a \leq x \leq b: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152.606"/>
  <p:tag name="LATEXADDIN" val="\documentclass{article}&#10;\usepackage{amsmath,amsfonts,amssymb,amsthm,epsfig,epstopdf,titling,url,array,color,soul,multicol}&#10;\pagestyle{empty}&#10;\begin{document}&#10;&#10;\boldmath&#10;\begin{align*}&#10; F_{X|A}(x) &amp;=\frac{P(X \leq x, a \leq X \leq b)}{P(a \leq X \leq b)} &#10; = \frac{P(a \leq X \leq x)}{P(a \leq X \leq b)} \\&#10;&amp;\color{red} = \frac{F_X(x)-F_X(a)}{F_X(b)-F_X(a)}.&#10;\end{align*}&#10;&#10;&#10;\end{document}"/>
  <p:tag name="IGUANATEXSIZE" val="22"/>
  <p:tag name="IGUANATEXCURSOR" val="3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331.4586"/>
  <p:tag name="LATEXADDIN" val="\documentclass{article}&#10;\usepackage{amsmath,amsfonts,amssymb,amsthm,epsfig,epstopdf,titling,url,array,color,soul,multicol}&#10;\pagestyle{empty}&#10;\begin{document}&#10;&#10;\boldmath&#10;\begin{equation*}&#10;x&gt;b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747.6566"/>
  <p:tag name="LATEXADDIN" val="\documentclass{article}&#10;\usepackage{amsmath,amsfonts,amssymb,amsthm,epsfig,epstopdf,titling,url,array,color,soul,multicol}&#10;\pagestyle{empty}&#10;\begin{document}&#10;&#10;\boldmath&#10;\begin{equation*}&#10;F_{X|A}(x)=1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379.453"/>
  <p:tag name="LATEXADDIN" val="\documentclass{article}&#10;\usepackage{amsmath,amsfonts,amssymb,amsthm,epsfig,epstopdf,titling,url,array,color,soul,multicol}&#10;\pagestyle{empty}&#10;\begin{document}&#10;&#10;\boldmath&#10;\begin{equation*}\color{blue}&#10;F_{X|A}(x) = \begin{cases}&#10; 1 \ \ \ &amp;  \quad  x&gt;b \\&#10; \frac{F_X(x)-F_X(a)}{F_X(b)-F_X(a)}  &amp; \ \ \  a \leq x&lt;b  \\&#10; 0 &amp;  \ \ \ \textbf{otherwise}&#10;\end{cases}&#10;\end{equation*}&#10;&#10;&#10;\end{document}"/>
  <p:tag name="IGUANATEXSIZE" val="22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338.958"/>
  <p:tag name="LATEXADDIN" val="\documentclass{article}&#10;\usepackage{amsmath,amsfonts,amssymb,amsthm,epsfig,epstopdf,titling,url,array,color,soul,multicol}&#10;\pagestyle{empty}&#10;\begin{document}&#10;&#10;\boldmath&#10;\begin{equation*}\color{blue}&#10;f_{X|A}(x) = \begin{cases}&#10;    \frac{f_X(x)}{F_X(b) - F_X(a)}  &amp;  \quad  a \leq x\leq b  \\&#10;    0 &amp;  \quad \textbf{otherwise}&#10;\end{cases}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08.624"/>
  <p:tag name="LATEXADDIN" val="\documentclass{article}&#10;\usepackage{amsmath,amsfonts,amssymb,amsthm,epsfig,epstopdf,titling,url,array,color,soul,multicol}&#10;\pagestyle{empty}&#10;\begin{document}&#10;&#10;\boldmath&#10;\begin{equation*}\color{blue}&#10;A: \{a \leq X \leq b\}&#10;\end{equation*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79.4526"/>
  <p:tag name="LATEXADDIN" val="\documentclass{article}&#10;\usepackage{amsmath,amsfonts,amssymb,amsthm,epsfig,epstopdf,titling,url,array,color,soul,multicol}&#10;\pagestyle{empty}&#10;\begin{document}&#10;&#10;\boldmath&#10;\begin{equation*}&#10;X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\color{blue}&#10;A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1.1436"/>
  <p:tag name="ORIGINALWIDTH" val="2124.484"/>
  <p:tag name="LATEXADDIN" val="\documentclass{article}&#10;\usepackage{amsmath,amsfonts,amssymb,amsthm,epsfig,epstopdf,titling,url,array,color,soul,multicol}&#10;\pagestyle{empty}&#10;\begin{document}&#10;&#10;\boldmath&#10;\begin{align}%\label{}&#10;\nonumber &amp;E[X|A]=\int_{-\infty}^{\infty}xf_{X|A}(x)dx,  \\&#10;\nonumber &amp;E[g(X)|A]=\int_{-\infty}^{\infty}g(x)f_{X|A}(x)dx,  \\&#10;\nonumber &amp;\textbf{Var}(X|A)=E[X^2|A]-(E[X|A])^2&#10;\end{align}&#10;&#10;&#10;\end{document}"/>
  <p:tag name="IGUANATEXSIZE" val="24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74.2032"/>
  <p:tag name="LATEXADDIN" val="\documentclass{article}&#10;\usepackage{amsmath,amsfonts,amssymb,amsthm,epsfig,epstopdf,titling,url,array,color,soul,multicol}&#10;\pagestyle{empty}&#10;\begin{document}&#10;&#10;\boldmath&#10;\begin{equation*}&#10;Y=y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95.313"/>
  <p:tag name="LATEXADDIN" val="\documentclass{article}&#10;\usepackage{amsmath,amsfonts,amssymb,amsthm,epsfig,epstopdf,titling,url,array,color,soul,multicol}&#10;\pagestyle{empty}&#10;\begin{document}&#10;&#10;\boldmath&#10;\begin{equation*}&#10;P_{X|Y}(x|y)=\frac{P_{XY}(x,y)}{P_Y(y)}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54.818"/>
  <p:tag name="LATEXADDIN" val="\documentclass{article}&#10;\usepackage{amsmath,amsfonts,amssymb,amsthm,epsfig,epstopdf,titling,url,array,color,soul,multicol}&#10;\pagestyle{empty}&#10;\begin{document}&#10;&#10;\boldmath&#10;\begin{equation*}&#10;f_{X|Y}(x|y)=\frac{f_{XY}(x,y)}{f_Y(y)}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74.2032"/>
  <p:tag name="LATEXADDIN" val="\documentclass{article}&#10;\usepackage{amsmath,amsfonts,amssymb,amsthm,epsfig,epstopdf,titling,url,array,color,soul,multicol}&#10;\pagestyle{empty}&#10;\begin{document}&#10;&#10;\boldmath&#10;\begin{equation*}&#10;Y=y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X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9.2013"/>
  <p:tag name="LATEXADDIN" val="\documentclass{article}&#10;\usepackage{amsmath,amsfonts,amssymb,amsthm,epsfig,epstopdf,titling,url,array,color,soul,multicol}&#10;\pagestyle{empty}&#10;\begin{document}&#10;&#10;\boldmath&#10;\begin{equation*}&#10;X=x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54.818"/>
  <p:tag name="LATEXADDIN" val="\documentclass{article}&#10;\usepackage{amsmath,amsfonts,amssymb,amsthm,epsfig,epstopdf,titling,url,array,color,soul,multicol}&#10;\pagestyle{empty}&#10;\begin{document}&#10;&#10;\boldmath&#10;\begin{equation*}&#10;f_{Y|X}(y|x)=\frac{f_{XY}(x,y)}{f_X(x)}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84.7019"/>
  <p:tag name="LATEXADDIN" val="\documentclass{article}&#10;\usepackage{amsmath,amsfonts,amssymb,amsthm,epsfig,epstopdf,titling,url,array,color,soul,multicol}&#10;\pagestyle{empty}&#10;\begin{document}&#10;&#10;\boldmath&#10;\begin{equation*}&#10;(X,Y)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382.077"/>
  <p:tag name="LATEXADDIN" val="\documentclass{article}&#10;\usepackage{amsmath,amsfonts,amssymb,amsthm,epsfig,epstopdf,titling,url,array,color,soul,multicol}&#10;\pagestyle{empty}&#10;\begin{document}&#10;&#10;\boldmath&#10;\begin{equation*}&#10;\{(x,y): \ x^2 + y^2 \leq 1\}.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54.368"/>
  <p:tag name="LATEXADDIN" val="\documentclass{article}&#10;\usepackage{amsmath,amsfonts,amssymb,amsthm,epsfig,epstopdf,titling,url,array,color,soul,multicol}&#10;\pagestyle{empty}&#10;\begin{document}&#10;&#10;\boldmath&#10;\begin{equation*}&#10;f_{XY}(x,y), \ f_X(x)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37.4578"/>
  <p:tag name="LATEXADDIN" val="\documentclass{article}&#10;\usepackage{amsmath,amsfonts,amssymb,amsthm,epsfig,epstopdf,titling,url,array,color,soul,multicol}&#10;\pagestyle{empty}&#10;\begin{document}&#10;&#10;\boldmath&#10;\begin{equation*}&#10;f_Y(y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589.4263"/>
  <p:tag name="LATEXADDIN" val="\documentclass{article}&#10;\usepackage{amsmath,amsfonts,amssymb,amsthm,epsfig,epstopdf,titling,url,array,color,soul,multicol}&#10;\pagestyle{empty}&#10;\begin{document}&#10;&#10;\boldmath&#10;\begin{equation*}&#10;f_{Y|X}(y|x)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6.9629"/>
  <p:tag name="ORIGINALWIDTH" val="2041.995"/>
  <p:tag name="LATEXADDIN" val="\documentclass{article}&#10;\usepackage{amsmath,amsfonts,amssymb,amsthm,epsfig,epstopdf,titling,url,array,color,soul,multicol}&#10;\pagestyle{empty}&#10;\begin{document}&#10;&#10;\boldmath&#10;\begin{equation*}&#10;E[Y|X=\frac{\sqrt{3}}{2}],\ \textbf{Var}(Y|X=\frac{\sqrt{3}}{2}).&#10;\end{equation*}&#10;&#10;&#10;\end{document}"/>
  <p:tag name="IGUANATEXSIZE" val="22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67.4541"/>
  <p:tag name="LATEXADDIN" val="\documentclass{article}&#10;\usepackage{amsmath,amsfonts,amssymb,amsthm,epsfig,epstopdf,titling,url,array,color,soul,multicol}&#10;\pagestyle{empty}&#10;\begin{document}&#10;&#10;\boldmath&#10;\begin{equation*}&#10;Y=0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1.1436"/>
  <p:tag name="ORIGINALWIDTH" val="2954.631"/>
  <p:tag name="LATEXADDIN" val="\documentclass{article}&#10;\usepackage{amsmath,amsfonts,amssymb,amsthm,epsfig,epstopdf,titling,url,array,color,soul,multicol}&#10;\pagestyle{empty}&#10;\begin{document}&#10;&#10;\boldmath&#10;\begin{align*}%\label{}&#10;&amp;E[X|Y=y]=\int_{-\infty}^{\infty} xf_{X|Y}(x|y) dx,  \\&#10;&amp;E[g(X)|Y=y]=\int_{-\infty}^{\infty} g(x)f_{X|Y}(x|y) dx,  \\&#10;&amp;\textbf{Var}(X|Y=y)=E[X^2|Y=y]-(E[X|Y=y])^2&#10;\end{align*}&#10;&#10;&#10;\end{document}"/>
  <p:tag name="IGUANATEXSIZE" val="24"/>
  <p:tag name="IGUANATEXCURSOR" val="3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2784.402"/>
  <p:tag name="LATEXADDIN" val="\documentclass{article}&#10;\usepackage{amsmath,amsfonts,amssymb,amsthm,epsfig,epstopdf,titling,url,array,color,soul,multicol}&#10;\pagestyle{empty}&#10;\begin{document}&#10;&#10;\boldmath&#10;\begin{align}\label{}&#10;  \nonumber P(A|B)=\frac{P(A \cap B)}{P(B)}, \ \ P(B|A)=\frac{P(A \cap B)}{P(A)}.&#10;\end{align}&#10;&#10;&#10;\end{document}"/>
  <p:tag name="IGUANATEXSIZE" val="22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87.064"/>
  <p:tag name="LATEXADDIN" val="\documentclass{article}&#10;\usepackage{amsmath,amsfonts,amssymb,amsthm,epsfig,epstopdf,titling,url,array,color,soul,multicol}&#10;\pagestyle{empty}&#10;\begin{document}&#10;&#10;\boldmath&#10;\begin{align}%\label{}&#10;\nonumber  F_{X|A}(x) &amp;=P(X \leq x|A),&#10;\end{align}&#10;&#10;&#10;\end{document}"/>
  <p:tag name="IGUANATEXSIZE" val="24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\color{blue}A&#10;\end{equation*}&#10;&#10;&#10;\end{document}"/>
  <p:tag name="IGUANATEXSIZE" val="26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0.615"/>
  <p:tag name="LATEXADDIN" val="\documentclass{article}&#10;\usepackage{amsmath,amsfonts,amssymb,amsthm,epsfig,epstopdf,titling,url,array,color,soul,multicol}&#10;\pagestyle{empty}&#10;\begin{document}&#10;&#10;\boldmath&#10;\begin{equation*}\color{blue}&#10;A=\{a \leq X \leq b\}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388.077"/>
  <p:tag name="LATEXADDIN" val="\documentclass{article}&#10;\usepackage{amsmath,amsfonts,amssymb,amsthm,epsfig,epstopdf,titling,url,array,color,soul,multicol}&#10;\pagestyle{empty}&#10;\begin{document}&#10;&#10;\boldmath&#10;\begin{align}%\label{}&#10;\nonumber f_{X|A}(x) = \frac{d}{dx} F_{X|A}(x) .&#10;\end{align}&#10;&#10;&#10;\end{document}"/>
  <p:tag name="IGUANATEXSIZE" val="24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\color{blue}&#10;A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1.1436"/>
  <p:tag name="ORIGINALWIDTH" val="2124.484"/>
  <p:tag name="LATEXADDIN" val="\documentclass{article}&#10;\usepackage{amsmath,amsfonts,amssymb,amsthm,epsfig,epstopdf,titling,url,array,color,soul,multicol}&#10;\pagestyle{empty}&#10;\begin{document}&#10;&#10;\boldmath&#10;\begin{align}%\label{}&#10;\nonumber &amp;E[X|A]=\int_{-\infty}^{\infty}xf_{X|A}(x)dx,  \\&#10;\nonumber &amp;E[g(X)|A]=\int_{-\infty}^{\infty}g(x)f_{X|A}(x)dx,  \\&#10;\nonumber &amp;\textbf{Var}(X|A)=E[X^2|A]-(E[X|A])^2&#10;\end{align}&#10;&#10;&#10;\end{document}"/>
  <p:tag name="IGUANATEXSIZE" val="24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Y=1&#10;\end{equation*}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74.2032"/>
  <p:tag name="LATEXADDIN" val="\documentclass{article}&#10;\usepackage{amsmath,amsfonts,amssymb,amsthm,epsfig,epstopdf,titling,url,array,color,soul,multicol}&#10;\pagestyle{empty}&#10;\begin{document}&#10;&#10;\boldmath&#10;\begin{equation*}&#10;Y=y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95.313"/>
  <p:tag name="LATEXADDIN" val="\documentclass{article}&#10;\usepackage{amsmath,amsfonts,amssymb,amsthm,epsfig,epstopdf,titling,url,array,color,soul,multicol}&#10;\pagestyle{empty}&#10;\begin{document}&#10;&#10;\boldmath&#10;\begin{equation*}&#10;P_{X|Y}(x|y)=\frac{P_{XY}(x,y)}{P_Y(y)}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54.818"/>
  <p:tag name="LATEXADDIN" val="\documentclass{article}&#10;\usepackage{amsmath,amsfonts,amssymb,amsthm,epsfig,epstopdf,titling,url,array,color,soul,multicol}&#10;\pagestyle{empty}&#10;\begin{document}&#10;&#10;\boldmath&#10;\begin{equation*}&#10;f_{X|Y}(x|y)=\frac{f_{XY}(x,y)}{f_Y(y)}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74.2032"/>
  <p:tag name="LATEXADDIN" val="\documentclass{article}&#10;\usepackage{amsmath,amsfonts,amssymb,amsthm,epsfig,epstopdf,titling,url,array,color,soul,multicol}&#10;\pagestyle{empty}&#10;\begin{document}&#10;&#10;\boldmath&#10;\begin{equation*}&#10;Y=y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9.2013"/>
  <p:tag name="LATEXADDIN" val="\documentclass{article}&#10;\usepackage{amsmath,amsfonts,amssymb,amsthm,epsfig,epstopdf,titling,url,array,color,soul,multicol}&#10;\pagestyle{empty}&#10;\begin{document}&#10;&#10;\boldmath&#10;\begin{equation*}&#10;X=x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1454.818"/>
  <p:tag name="LATEXADDIN" val="\documentclass{article}&#10;\usepackage{amsmath,amsfonts,amssymb,amsthm,epsfig,epstopdf,titling,url,array,color,soul,multicol}&#10;\pagestyle{empty}&#10;\begin{document}&#10;&#10;\boldmath&#10;\begin{equation*}&#10;f_{Y|X}(y|x)=\frac{f_{XY}(x,y)}{f_X(x)}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1.1436"/>
  <p:tag name="ORIGINALWIDTH" val="2954.631"/>
  <p:tag name="LATEXADDIN" val="\documentclass{article}&#10;\usepackage{amsmath,amsfonts,amssymb,amsthm,epsfig,epstopdf,titling,url,array,color,soul,multicol}&#10;\pagestyle{empty}&#10;\begin{document}&#10;&#10;\boldmath&#10;\begin{align*}%\label{}&#10;&amp;E[X|Y=y]=\int_{-\infty}^{\infty} xf_{X|Y}(x|y) dx,  \\&#10;&amp;E[g(X)|Y=y]=\int_{-\infty}^{\infty} g(x)f_{X|Y}(x|y) dx,  \\&#10;&amp;\textbf{Var}(X|Y=y)=E[X^2|Y=y]-(E[X|Y=y])^2&#10;\end{align*}&#10;&#10;&#10;\end{document}"/>
  <p:tag name="IGUANATEXSIZE" val="24"/>
  <p:tag name="IGUANATEXCURSOR" val="3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806.899"/>
  <p:tag name="LATEXADDIN" val="\documentclass{article}&#10;\usepackage{amsmath,amsfonts,amssymb,amsthm,epsfig,epstopdf,titling,url,array,color,soul,multicol}&#10;\pagestyle{empty}&#10;\begin{document}&#10;&#10;\boldmath&#10;\begin{equation*}\color{blue}&#10;E[g(X,Y)] = \int_{-\infty}^{\infty} \int_{-\infty}^{\infty} g(x,y) f_{XY}(x,y)dxdy.&#10;\end{equation*}&#10;&#10;&#10;\end{document}"/>
  <p:tag name="IGUANATEXSIZE" val="24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182.227"/>
  <p:tag name="LATEXADDIN" val="\documentclass{article}&#10;\usepackage{amsmath,amsfonts,amssymb,amsthm,epsfig,epstopdf,titling,url,array,color,soul,multicol}&#10;\pagestyle{empty}&#10;\begin{document}&#10;&#10;\boldmath&#10;\begin{equation*}&#10;P(A)=\int_{-\infty}^{\infty}P(A|X=x)f_X(x) \; dx,&#10;\end{equation*}&#10;&#10;&#10;\end{document}"/>
  <p:tag name="IGUANATEXSIZE" val="24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976.378"/>
  <p:tag name="LATEXADDIN" val="\documentclass{article}&#10;\usepackage{amsmath,amsfonts,amssymb,amsthm,epsfig,epstopdf,titling,url,array,color,soul,multicol}&#10;\pagestyle{empty}&#10;\begin{document}&#10;&#10;\boldmath&#10;\begin{equation*}&#10;E[Y]=\int_{-\infty}^{\infty}E[Y|X=x]f_X(x) \; dx =E[E[Y|X]].&#10;\end{equation*}&#10;&#10;&#10;\end{document}"/>
  <p:tag name="IGUANATEXSIZE" val="24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58.193"/>
  <p:tag name="LATEXADDIN" val="\documentclass{article}&#10;\usepackage{amsmath,amsfonts,amssymb,amsthm,epsfig,epstopdf,titling,url,array,color,soul,multicol}&#10;\pagestyle{empty}&#10;\begin{document}&#10;&#10;\boldmath&#10;\begin{equation*}&#10;\textbf{Var}(Y)=E[\textbf{Var}(Y|X)]+\textbf{Var}(E[Y|X]).&#10;\end{equation*}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7.597"/>
  <p:tag name="LATEXADDIN" val="\documentclass{article}&#10;\usepackage{amsmath,amsfonts,amssymb,amsthm,epsfig,epstopdf,titling,url,array,color,soul,multicol}&#10;\pagestyle{empty}&#10;\begin{document}&#10;&#10;\boldmath&#10;\begin{equation*}&#10;X \sim Uniform(0,1)&#10;\end{equation*}&#10;&#10;&#10;\end{document}"/>
  <p:tag name="IGUANATEXSIZE" val="22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9.2013"/>
  <p:tag name="LATEXADDIN" val="\documentclass{article}&#10;\usepackage{amsmath,amsfonts,amssymb,amsthm,epsfig,epstopdf,titling,url,array,color,soul,multicol}&#10;\pagestyle{empty}&#10;\begin{document}&#10;&#10;\boldmath&#10;\begin{equation*}&#10;X=x&#10;\end{equation*}&#10;&#10;&#10;\end{document}"/>
  <p:tag name="IGUANATEXSIZE" val="22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57.255"/>
  <p:tag name="LATEXADDIN" val="\documentclass{article}&#10;\usepackage{amsmath,amsfonts,amssymb,amsthm,epsfig,epstopdf,titling,url,array,color,soul,multicol}&#10;\pagestyle{empty}&#10;\begin{document}&#10;&#10;\boldmath&#10;\begin{equation*}&#10;Y|X=x \hspace{10pt} \sim \hspace{10pt} Uniform(0,x).&#10;\end{equation*}&#10;&#10;&#10;\end{document}"/>
  <p:tag name="IGUANATEXSIZE" val="24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743.1571"/>
  <p:tag name="LATEXADDIN" val="\documentclass{article}&#10;\usepackage{amsmath,amsfonts,amssymb,amsthm,epsfig,epstopdf,titling,url,array,color,soul,multicol}&#10;\pagestyle{empty}&#10;\begin{document}&#10;&#10;\boldmath&#10;\begin{equation*}&#10;P(Y \leq X^2).&#10;\end{equation*}&#10;&#10;&#10;\end{document}"/>
  <p:tag name="IGUANATEXSIZE" val="24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0.847"/>
  <p:tag name="LATEXADDIN" val="\documentclass{article}&#10;\usepackage{amsmath,amsfonts,amssymb,amsthm,epsfig,epstopdf,titling,url,array,color,soul,multicol}&#10;\pagestyle{empty}&#10;\begin{document}&#10;&#10;\boldmath&#10;\begin{equation*}&#10;F_X(x)=P(X \leq x).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13.911"/>
  <p:tag name="LATEXADDIN" val="\documentclass{article}&#10;\usepackage{amsmath,amsfonts,amssymb,amsthm,epsfig,epstopdf,titling,url,array,color,soul,multicol}&#10;\pagestyle{empty}&#10;\begin{document}&#10;&#10;\boldmath&#10;\begin{equation*}&#10;P_{XY}(x_i,y_j) = P_X(x_i)P_Y(y_j) \ \ \ \textbf{ for all } x_i,y_j.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19.198"/>
  <p:tag name="LATEXADDIN" val="\documentclass{article}&#10;\usepackage{amsmath,amsfonts,amssymb,amsthm,epsfig,epstopdf,titling,url,array,color,soul,multicol}&#10;\pagestyle{empty}&#10;\begin{document}&#10;&#10;\boldmath&#10;\begin{equation*}&#10;f_{XY}(x,y)=f_X(x) f_Y(y), \hspace{10pt} \textbf{ for all }x,y.&#10;\end{equation*}&#10;&#10;&#10;\end{document}"/>
  <p:tag name="IGUANATEXSIZE" val="24"/>
  <p:tag name="IGUANATEXCURSOR" val="2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6.442"/>
  <p:tag name="LATEXADDIN" val="\documentclass{article}&#10;\usepackage{amsmath,amsfonts,amssymb,amsthm,epsfig,epstopdf,titling,url,array,color,soul,multicol}&#10;\pagestyle{empty}&#10;\begin{document}&#10;&#10;\boldmath&#10;\begin{equation*}&#10;F_{XY}(x,y)=F_X(x) F_Y(y), \hspace{10pt} \textbf{ for all }x,y.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94.938"/>
  <p:tag name="LATEXADDIN" val="\documentclass{article}&#10;\usepackage{amsmath,amsfonts,amssymb,amsthm,epsfig,epstopdf,titling,url,array,color,soul,multicol}&#10;\pagestyle{empty}&#10;\begin{document}&#10;&#10;\boldmath&#10;\begin{equation*}&#10;E[g(X,Y)]=\int_{-\infty}^{\infty} \int_{-\infty}^{\infty} g(x,y)f_{XY}(x,y).&#10;\end{equation*}&#10;&#10;&#10;\end{document}"/>
  <p:tag name="IGUANATEXSIZE" val="24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05.8868"/>
  <p:tag name="LATEXADDIN" val="\documentclass{article}&#10;\usepackage{amsmath,amsfonts,amssymb,amsthm,epsfig,epstopdf,titling,url,array,color,soul,multicol}&#10;\pagestyle{empty}&#10;\begin{document}&#10;&#10;\boldmath&#10;\begin{equation*}&#10;Uniform(0,1)&#10;\end{equation*}&#10;&#10;&#10;\end{document}"/>
  <p:tag name="IGUANATEXSIZE" val="24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24.9344"/>
  <p:tag name="LATEXADDIN" val="\documentclass{article}&#10;\usepackage{amsmath,amsfonts,amssymb,amsthm,epsfig,epstopdf,titling,url,array,color,soul,multicol}&#10;\pagestyle{empty}&#10;\begin{document}&#10;&#10;\boldmath&#10;\begin{equation*}&#10;Z = XY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02.512"/>
  <p:tag name="LATEXADDIN" val="\documentclass{article}&#10;\usepackage{amsmath,amsfonts,amssymb,amsthm,epsfig,epstopdf,titling,url,array,color,soul,multicol}&#10;\pagestyle{empty}&#10;\begin{document}&#10;&#10;\boldmath&#10;\begin{equation*}&#10;F_{XY}(x,y)=P(X \leq x, Y \leq y).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23.435"/>
  <p:tag name="LATEXADDIN" val="\documentclass{article}&#10;\usepackage{amsmath,amsfonts,amssymb,amsthm,epsfig,epstopdf,titling,url,array,color,soul,multicol}&#10;\pagestyle{empty}&#10;\begin{document}&#10;&#10;\boldmath&#10;\begin{equation*}&#10;(Z,W)=g(X,Y)=(g_1(X,Y),g_2(X,Y))&#10;\end{equation*}&#10;&#10;&#10;\end{document}"/>
  <p:tag name="IGUANATEXSIZE" val="22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707.1616"/>
  <p:tag name="LATEXADDIN" val="\documentclass{article}&#10;\usepackage{amsmath,amsfonts,amssymb,amsthm,epsfig,epstopdf,titling,url,array,color,soul,multicol}&#10;\pagestyle{empty}&#10;\begin{document}&#10;&#10;\boldmath&#10;\begin{equation*}&#10;g:\mathbb{R}^2 \mapsto \mathbb{R}^2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76.9404"/>
  <p:tag name="LATEXADDIN" val="\documentclass{article}&#10;\usepackage{amsmath,amsfonts,amssymb,amsthm,epsfig,epstopdf,titling,url,array,color,soul,multicol}&#10;\pagestyle{empty}&#10;\begin{document}&#10;&#10;\boldmath&#10;\begin{equation*}&#10;h=g^{-1}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99.175"/>
  <p:tag name="LATEXADDIN" val="\documentclass{article}&#10;\usepackage{amsmath,amsfonts,amssymb,amsthm,epsfig,epstopdf,titling,url,array,color,soul,multicol}&#10;\pagestyle{empty}&#10;\begin{document}&#10;&#10;\boldmath&#10;\begin{equation*}&#10;(X,Y)=h(Z,W)=(h_1(Z,W),h_2(Z,W))&#10;\end{equation*}&#10;&#10;&#10;\end{document}"/>
  <p:tag name="IGUANATEXSIZE" val="22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6.4229"/>
  <p:tag name="LATEXADDIN" val="\documentclass{article}&#10;\usepackage{amsmath,amsfonts,amssymb,amsthm,epsfig,epstopdf,titling,url,array,color,soul,multicol}&#10;\pagestyle{empty}&#10;\begin{document}&#10;&#10;\boldmath&#10;\begin{equation*}&#10;f_{ZW}(z,w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25.6468"/>
  <p:tag name="LATEXADDIN" val="\documentclass{article}&#10;\usepackage{amsmath,amsfonts,amssymb,amsthm,epsfig,epstopdf,titling,url,array,color,soul,multicol}&#10;\pagestyle{empty}&#10;\begin{document}&#10;&#10;\boldmath&#10;\begin{equation*}&#10;(z,w) \in R_{ZW}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3.2321"/>
  <p:tag name="LATEXADDIN" val="\documentclass{article}&#10;\usepackage{amsmath,amsfonts,amssymb,amsthm,epsfig,epstopdf,titling,url,array,color,soul,multicol}&#10;\pagestyle{empty}&#10;\begin{document}&#10;&#10;\boldmath&#10;\begin{equation*}&#10;W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7.191"/>
  <p:tag name="LATEXADDIN" val="\documentclass{article}&#10;\usepackage{amsmath,amsfonts,amssymb,amsthm,epsfig,epstopdf,titling,url,array,color,soul,multicol}&#10;\pagestyle{empty}&#10;\begin{document}&#10;&#10;\boldmath&#10;\begin{equation*}&#10;f_{ZW}(z,w)=f_{XY}(h_1(z,w),h_2(z,w)) |J|,&#10;\end{equation*}&#10;&#10;&#10;\end{document}"/>
  <p:tag name="IGUANATEXSIZE" val="24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F_{XY}(x,y)=P(\ \ \ \ \ ).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0.24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3.49078"/>
  <p:tag name="LATEXADDIN" val="\documentclass{article}&#10;\usepackage{amsmath,amsfonts,amssymb,amsthm,epsfig,epstopdf,titling,url,array,color,soul,multicol}&#10;\pagestyle{empty}&#10;\begin{document}&#10;&#10;\boldmath&#10;\begin{equation*}&#10;h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2.4409"/>
  <p:tag name="ORIGINALWIDTH" val="2706.412"/>
  <p:tag name="LATEXADDIN" val="\documentclass{article}&#10;\usepackage{amsmath,amsfonts,amssymb,amsthm,epsfig,epstopdf,titling,url,array,color,soul,multicol}&#10;\pagestyle{empty}&#10;\begin{document}&#10;&#10;\boldmath&#10;\begin{align}&#10;  \nonumber J=   \det  \begin{bmatrix}&#10;                        \frac{\partial h_1}{\partial z} &amp; \frac{\partial h_1}{\partial w}  \\&#10;                         &amp;  \\&#10;                        \frac{\partial h_2}{\partial z}  &amp; \frac{\partial h_2}{\partial w}  \\&#10;                      \end{bmatrix}&#10;                      =\frac{\partial h_1}{\partial z}.\frac{\partial h_2}{\partial w}-\frac{\partial h_2}{\partial z}\frac{\partial h_1}{\partial w}.&#10;\end{align}&#10;&#10;&#10;\end{document}"/>
  <p:tag name="IGUANATEXSIZE" val="24"/>
  <p:tag name="IGUANATEXCURSOR" val="6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0.4274"/>
  <p:tag name="LATEXADDIN" val="\documentclass{article}&#10;\usepackage{amsmath,amsfonts,amssymb,amsthm,epsfig,epstopdf,titling,url,array,color,soul,multicol}&#10;\pagestyle{empty}&#10;\begin{document}&#10;&#10;\boldmath&#10;\begin{equation*}&#10;f_{XY}(x,y)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790.4012"/>
  <p:tag name="LATEXADDIN" val="\documentclass{article}&#10;\usepackage{amsmath,amsfonts,amssymb,amsthm,epsfig,epstopdf,titling,url,array,color,soul,multicol}&#10;\pagestyle{empty}&#10;\begin{document}&#10;&#10;\boldmath&#10;\begin{equation*}&#10;\begin{cases}&#10;Z=X+Y    \\&#10;W=X&#10;\end{cases}&#10;\end{equation*}&#10;&#10;&#10;\end{document}"/>
  <p:tag name="IGUANATEXSIZE" val="22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6.4229"/>
  <p:tag name="LATEXADDIN" val="\documentclass{article}&#10;\usepackage{amsmath,amsfonts,amssymb,amsthm,epsfig,epstopdf,titling,url,array,color,soul,multicol}&#10;\pagestyle{empty}&#10;\begin{document}&#10;&#10;\boldmath&#10;\begin{equation*}&#10;f_{ZW}(z,w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3.9595"/>
  <p:tag name="LATEXADDIN" val="\documentclass{article}&#10;\usepackage{amsmath,amsfonts,amssymb,amsthm,epsfig,epstopdf,titling,url,array,color,soul,multicol}&#10;\pagestyle{empty}&#10;\begin{document}&#10;&#10;\boldmath&#10;\begin{equation*}&#10;f_Z(z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134.983"/>
  <p:tag name="LATEXADDIN" val="\documentclass{article}&#10;\usepackage{amsmath,amsfonts,amssymb,amsthm,epsfig,epstopdf,titling,url,array,color,soul,multicol}&#10;\pagestyle{empty}&#10;\begin{document}&#10;&#10;\boldmath&#10;\begin{equation*}&#10;\nonumber P_{XY}(x_j,y_j)=P(X=x_k, Y=y_j)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68.016"/>
  <p:tag name="LATEXADDIN" val="\documentclass{article}&#10;\usepackage{amsmath,amsfonts,amssymb,amsthm,epsfig,epstopdf,titling,url,array,color,soul,multicol}&#10;\pagestyle{empty}&#10;\begin{document}&#10;&#10;\boldmath&#10;\begin{equation*}&#10;F_{XY}(1,2)=P(X \leq 1, Y \leq 2).&#10;\end{equation*}&#10;&#10;&#10;\end{document}"/>
  <p:tag name="IGUANATEXSIZE" val="24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698.9126"/>
  <p:tag name="LATEXADDIN" val="\documentclass{article}&#10;\usepackage{amsmath,amsfonts,amssymb,amsthm,epsfig,epstopdf,titling,url,array,color,soul,multicol}&#10;\pagestyle{empty}&#10;\begin{document}&#10;&#10;\boldmath&#10;\begin{equation*}&#10;Z = X+Y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523.06"/>
  <p:tag name="LATEXADDIN" val="\documentclass{article}&#10;\usepackage{amsmath,amsfonts,amssymb,amsthm,epsfig,epstopdf,titling,url,array,color,soul,multicol}&#10;\pagestyle{empty}&#10;\begin{document}&#10;&#10;\boldmath&#10;\begin{equation*}&#10;f_Z(z)=\int_{-\infty}^{\infty} f_{XY}(w,z-w)dw=\int_{-\infty}^{\infty} f_{XY}(z-w,w)dw.&#10;\end{equation*}&#10;&#10;&#10;\end{document}"/>
  <p:tag name="IGUANATEXSIZE" val="24"/>
  <p:tag name="IGUANATEXCURSOR" val="2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.94"/>
  <p:tag name="ORIGINALWIDTH" val="3772.028"/>
  <p:tag name="LATEXADDIN" val="\documentclass{article}&#10;\usepackage{amsmath,amsfonts,amssymb,amsthm,epsfig,epstopdf,titling,url,array,color,soul,multicol}&#10;\pagestyle{empty}&#10;\begin{document}&#10;&#10;\boldmath&#10;\begin{align}&#10;  \nonumber f_Z(z)&amp;=f_X(z)\ast f_Y(z)\\&#10;  \nonumber &amp;=\int_{-\infty}^{\infty} f_{X}(w)f_Y(z-w)dw=\int_{-\infty}^{\infty} f_{Y}(w)f_X(z-w)dw.&#10;\end{align}&#10;&#10;&#10;&#10;\end{document}"/>
  <p:tag name="IGUANATEXSIZE" val="24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19.198"/>
  <p:tag name="LATEXADDIN" val="\documentclass{article}&#10;\usepackage{amsmath,amsfonts,amssymb,amsthm,epsfig,epstopdf,titling,url,array,color,soul,multicol}&#10;\pagestyle{empty}&#10;\begin{document}&#10;&#10;\boldmath&#10;\begin{equation*}&#10;f_{XY}(x,y)=f_X(x) f_Y(y), \hspace{10pt} \textbf{ for all }x,y.&#10;\end{equation*}&#10;&#10;&#10;\end{document}"/>
  <p:tag name="IGUANATEXSIZE" val="24"/>
  <p:tag name="IGUANATEXCURSOR" val="2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\color{blue}&#10;X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960.255"/>
  <p:tag name="LATEXADDIN" val="\documentclass{article}&#10;\usepackage{amsmath,amsfonts,amssymb,amsthm,epsfig,epstopdf,titling,url,array,color,soul,multicol}&#10;\pagestyle{empty}&#10;\begin{document}&#10;&#10;\boldmath&#10;\begin{equation*}&#10;f_{XY}(x,y) = e^{-(x+y)} \ , \ \ \ x,y \geq 0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6.1567"/>
  <p:tag name="ORIGINALWIDTH" val="4610.424"/>
  <p:tag name="LATEXADDIN" val="\documentclass{article}&#10;\usepackage{amsmath,amsfonts,amssymb,amsthm,epsfig,epstopdf,titling,url,array,color,soul,multicol}&#10;\pagestyle{empty}&#10;\begin{document}&#10;&#10;\boldmath&#10;\begin{align*}&#10;E[XY] &amp; = \int_{-\infty}^{\infty} \int_{-\infty}^{\infty} xy \overbrace{f_{XY}(x,y)}dxdy = \int_{-\infty}^{\infty} \int_{-\infty}^{\infty} xy f_{X}(x)f_{Y}(y)dxdy  \\&#10;&amp; = \int_{-\infty}^{\infty} y f_{Y}(y) \left[ \int_{-\infty}^{\infty} x f_{X}(x)dx \right] dy = \underbrace{\int_{-\infty}^{\infty} x f_{X}(x)dx} \underbrace{\int_{-\infty}^{\infty} y f_{Y}(y)dy}&#10;\end{align*}&#10;&#10;&#10;\end{document}"/>
  <p:tag name="IGUANATEXSIZE" val="22"/>
  <p:tag name="IGUANATEXCURSOR" val="5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04.9119"/>
  <p:tag name="LATEXADDIN" val="\documentclass{article}&#10;\usepackage{amsmath,amsfonts,amssymb,amsthm,epsfig,epstopdf,titling,url,array,color,soul,multicol}&#10;\pagestyle{empty}&#10;\begin{document}&#10;&#10;\boldmath&#10;\begin{equation*}&#10;f_X(x) f_Y(y)&#10;\end{equation*}&#10;&#10;&#10;\end{document}"/>
  <p:tag name="IGUANATEXSIZE" val="20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21.2224"/>
  <p:tag name="LATEXADDIN" val="\documentclass{article}&#10;\usepackage{amsmath,amsfonts,amssymb,amsthm,epsfig,epstopdf,titling,url,array,color,soul,multicol}&#10;\pagestyle{empty}&#10;\begin{document}&#10;&#10;\boldmath&#10;\begin{equation*}&#10;EX&#10;\end{equation*}&#10;&#10;&#10;\end{document}"/>
  <p:tag name="IGUANATEXSIZE" val="22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11.4735"/>
  <p:tag name="LATEXADDIN" val="\documentclass{article}&#10;\usepackage{amsmath,amsfonts,amssymb,amsthm,epsfig,epstopdf,titling,url,array,color,soul,multicol}&#10;\pagestyle{empty}&#10;\begin{document}&#10;&#10;\boldmath&#10;\begin{equation*}&#10;EY&#10;\end{equation*}&#10;&#10;&#10;\end{document}"/>
  <p:tag name="IGUANATEXSIZE" val="22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\color{blue}&#10;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19.498"/>
  <p:tag name="LATEXADDIN" val="\documentclass{article}&#10;\usepackage{amsmath,amsfonts,amssymb,amsthm,epsfig,epstopdf,titling,url,array,color,soul,multicol}&#10;\pagestyle{empty}&#10;\begin{document}&#10;&#10;\boldmath&#10;\begin{equation*}&#10;E[g(X)h(Y)] = E[g(X)] E[h(Y)].&#10;\end{equation*}&#10;&#10;&#10;\end{document}"/>
  <p:tag name="IGUANATEXSIZE" val="22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833.521"/>
  <p:tag name="LATEXADDIN" val="\documentclass{article}&#10;\usepackage{amsmath,amsfonts,amssymb,amsthm,epsfig,epstopdf,titling,url,array,color,soul,multicol}&#10;\pagestyle{empty}&#10;\begin{document}&#10;&#10;\boldmath&#10;\begin{equation*}\color{blue}&#10;\textbf{Cov}(X,Y)=E\big[(X-EX)(Y-EY)\big]=E[XY]-(EX)(EY)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658.417"/>
  <p:tag name="LATEXADDIN" val="\documentclass{article}&#10;\usepackage{amsmath,amsfonts,amssymb,amsthm,epsfig,epstopdf,titling,url,array,color,soul,multicol}&#10;\pagestyle{empty}&#10;\begin{document}&#10;&#10;\boldmath&#10;\begin{align}%\label{}&#10;\nonumber  E\big[(X-EX)(Y-EY)\big]&amp;=E\big[XY-X(EY)-(EX)Y+(EX)(EY)\big]\\&#10;\nonumber  &amp;=E[XY]-(EX)(EY)-(EX)(EY)+(EX)(EY)\\&#10;\nonumber  &amp;=E[XY]-(EX)(EY).&#10;\end{align}&#10;&#10;&#10;\end{document}"/>
  <p:tag name="IGUANATEXSIZE" val="22"/>
  <p:tag name="IGUANATEXCURSOR" val="3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7.597"/>
  <p:tag name="LATEXADDIN" val="\documentclass{article}&#10;\usepackage{amsmath,amsfonts,amssymb,amsthm,epsfig,epstopdf,titling,url,array,color,soul,multicol}&#10;\pagestyle{empty}&#10;\begin{document}&#10;&#10;\boldmath&#10;\begin{equation*}&#10;X \sim Uniform(1,2)&#10;\end{equation*}&#10;&#10;&#10;\end{document}"/>
  <p:tag name="IGUANATEXSIZE" val="23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47.994"/>
  <p:tag name="LATEXADDIN" val="\documentclass{article}&#10;\usepackage{amsmath,amsfonts,amssymb,amsthm,epsfig,epstopdf,titling,url,array,color,soul,multicol}&#10;\pagestyle{empty}&#10;\begin{document}&#10;&#10;\boldmath&#10;\begin{equation*}&#10;Y|X=x \sim Exponential(\lambda=x).&#10;\end{equation*}&#10;&#10;&#10;\end{document}"/>
  <p:tag name="IGUANATEXSIZE" val="23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389.2013"/>
  <p:tag name="LATEXADDIN" val="\documentclass{article}&#10;\usepackage{amsmath,amsfonts,amssymb,amsthm,epsfig,epstopdf,titling,url,array,color,soul,multicol}&#10;\pagestyle{empty}&#10;\begin{document}&#10;&#10;\boldmath&#10;\begin{equation*}&#10;X=x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79.415"/>
  <p:tag name="LATEXADDIN" val="\documentclass{article}&#10;\usepackage{amsmath,amsfonts,amssymb,amsthm,epsfig,epstopdf,titling,url,array,color,soul,multicol}&#10;\pagestyle{empty}&#10;\begin{document}&#10;&#10;\boldmath&#10;\begin{equation*}&#10;\textbf{Cov}(X,Y).&#10;\end{equation*}&#10;&#10;&#10;\end{document}"/>
  <p:tag name="IGUANATEXSIZE" val="24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31.121"/>
  <p:tag name="LATEXADDIN" val="\documentclass{article}&#10;\usepackage{amsmath,amsfonts,amssymb,amsthm,epsfig,epstopdf,titling,url,array,color,soul,multicol}&#10;\pagestyle{empty}&#10;\begin{document}&#10;&#10;\boldmath&#10;\begin{equation*}&#10;F_{XY}(\infty, \infty)=1,&#10;\end{equation*}&#10;&#10;&#10;\end{document}"/>
  <p:tag name="IGUANATEXSIZE" val="22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245.594"/>
  <p:tag name="LATEXADDIN" val="\documentclass{article}&#10;\usepackage{amsmath,amsfonts,amssymb,amsthm,epsfig,epstopdf,titling,url,array,color,soul,multicol}&#10;\pagestyle{empty}&#10;\begin{document}&#10;&#10;\boldmath&#10;\begin{equation*}&#10;f_X(x) = \begin{cases}&#10;1 \ \ \ &amp; 1\leq x \leq 2 \\&#10;0 \ \ \ &amp; \textbf{else}&#10;\end{cases}, \ \ \ f_{Y|X}(y|x) = \lambda e^{-\lambda y} u(y).&#10;\end{equation*}&#10;&#10;&#10;\end{document}"/>
  <p:tag name="IGUANATEXSIZE" val="22"/>
  <p:tag name="IGUANATEXCURSOR" val="3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3776.528"/>
  <p:tag name="LATEXADDIN" val="\documentclass{article}&#10;\usepackage{amsmath,amsfonts,amssymb,amsthm,epsfig,epstopdf,titling,url,array,color,soul,multicol}&#10;\pagestyle{empty}&#10;\begin{document}&#10;&#10;\boldmath&#10;\begin{equation*}&#10;\textbf{Cov}(X,X)= E[XX] - EX EX = E[X^2] - (EX)^2 =\textbf{Var}(X).&#10;\end{equation*}&#10;&#10;&#10;\end{document}"/>
  <p:tag name="IGUANATEXSIZE" val="22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43.4571"/>
  <p:tag name="LATEXADDIN" val="\documentclass{article}&#10;\usepackage{amsmath,amsfonts,amssymb,amsthm,epsfig,epstopdf,titling,url,array,color,soul,multicol}&#10;\pagestyle{empty}&#10;\begin{document}&#10;&#10;\boldmath&#10;\begin{equation*}&#10;X \&amp; Y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50.544"/>
  <p:tag name="LATEXADDIN" val="\documentclass{article}&#10;\usepackage{amsmath,amsfonts,amssymb,amsthm,epsfig,epstopdf,titling,url,array,color,soul,multicol}&#10;\pagestyle{empty}&#10;\begin{document}&#10;&#10;\boldmath&#10;\begin{equation*}&#10;\textbf{Cov}(X,X)= E[XY] - EX EY = E[X]E[Y] - EX EY = 0.&#10;\end{equation*}&#10;&#10;&#10;\end{document}"/>
  <p:tag name="IGUANATEXSIZE" val="22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68.317"/>
  <p:tag name="LATEXADDIN" val="\documentclass{article}&#10;\usepackage{amsmath,amsfonts,amssymb,amsthm,epsfig,epstopdf,titling,url,array,color,soul,multicol}&#10;\pagestyle{empty}&#10;\begin{document}&#10;&#10;\boldmath&#10;\begin{equation*}&#10;\textbf{Cov}(X,Y)=\textbf{Cov}(Y,X)&#10;\end{equation*}&#10;&#10;&#10;\end{document}"/>
  <p:tag name="IGUANATEXSIZE" val="22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120.735"/>
  <p:tag name="LATEXADDIN" val="\documentclass{article}&#10;\usepackage{amsmath,amsfonts,amssymb,amsthm,epsfig,epstopdf,titling,url,array,color,soul,multicol}&#10;\pagestyle{empty}&#10;\begin{document}&#10;&#10;\boldmath&#10;\begin{equation*}&#10;\textbf{Cov}(aX,Y)=a\textbf{Cov}(X,Y) \ \ \ a \in \mathbb{R}&#10;\end{equation*}&#10;&#10;&#10;\end{document}"/>
  <p:tag name="IGUANATEXSIZE" val="22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30.784"/>
  <p:tag name="LATEXADDIN" val="\documentclass{article}&#10;\usepackage{amsmath,amsfonts,amssymb,amsthm,epsfig,epstopdf,titling,url,array,color,soul,multicol}&#10;\pagestyle{empty}&#10;\begin{document}&#10;&#10;\boldmath&#10;\begin{equation*}&#10;\textbf{Cov}(X+c,Y)=\textbf{Cov}(X,Y)&#10;\end{equation*}&#10;&#10;&#10;\end{document}"/>
  <p:tag name="IGUANATEXSIZE" val="22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30.184"/>
  <p:tag name="LATEXADDIN" val="\documentclass{article}&#10;\usepackage{amsmath,amsfonts,amssymb,amsthm,epsfig,epstopdf,titling,url,array,color,soul,multicol}&#10;\pagestyle{empty}&#10;\begin{document}&#10;&#10;\boldmath&#10;\begin{equation*}&#10;\textbf{Cov}(X+Y,Z)=\textbf{Cov}(X,Z)+\textbf{Cov}(Y,Z)&#10;\end{equation*}&#10;&#10;&#10;\end{document}"/>
  <p:tag name="IGUANATEXSIZE" val="22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74.465"/>
  <p:tag name="LATEXADDIN" val="\documentclass{article}&#10;\usepackage{amsmath,amsfonts,amssymb,amsthm,epsfig,epstopdf,titling,url,array,color,soul,multicol}&#10;\pagestyle{empty}&#10;\begin{document}&#10;&#10;\boldmath&#10;\begin{equation*}&#10;\textbf{Cov}(X+Y,Z+W)=\textbf{Cov}(X,Z)+\textbf{Cov}(X,W)+\textbf{Cov}(Y,Z)+ \textbf{Cov}(Y,W)&#10;\end{equation*}&#10;&#10;&#10;\end{document}"/>
  <p:tag name="IGUANATEXSIZE" val="22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3303.337"/>
  <p:tag name="LATEXADDIN" val="\documentclass{article}&#10;\usepackage{amsmath,amsfonts,amssymb,amsthm,epsfig,epstopdf,titling,url,array,color,soul,multicol}&#10;\pagestyle{empty}&#10;\begin{document}&#10;&#10;\boldmath&#10;\begin{align*}&#10;\textbf{Cov}(2X+Y,3Z+W)= &amp; 6\textbf{Cov}(X,Z)+2\textbf{Cov}(X,W)+ \\&#10;&amp; 3\textbf{Cov}(Y,Z)+ \textbf{Cov}(Y,W)&#10;\end{align*}&#10;&#10;&#10;\end{document}"/>
  <p:tag name="IGUANATEXSIZE" val="22"/>
  <p:tag name="IGUANATEXCURSOR" val="2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05.999"/>
  <p:tag name="LATEXADDIN" val="\documentclass{article}&#10;\usepackage{amsmath,amsfonts,amssymb,amsthm,epsfig,epstopdf,titling,url,array,color,soul,multicol}&#10;\pagestyle{empty}&#10;\begin{document}&#10;&#10;\boldmath&#10;\begin{equation*}&#10;F_{XY}(-\infty, y)=0,\hspace{20pt} \textbf{ for any } y,&#10;\end{equation*}&#10;&#10;&#10;\end{document}"/>
  <p:tag name="IGUANATEXSIZE" val="22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148.106"/>
  <p:tag name="LATEXADDIN" val="\documentclass{article}&#10;\usepackage{amsmath,amsfonts,amssymb,amsthm,epsfig,epstopdf,titling,url,array,color,soul,multicol}&#10;\pagestyle{empty}&#10;\begin{document}&#10;&#10;\boldmath&#10;\begin{equation*}&#10;\textbf{Cov}\left(\sum_{i=1}^{m}a_iX_i, \sum_{j=1}^{n}b_jY_j\right)=\sum_{i=1}^{m} \sum_{j=1}^{n} a_ib_j \textbf{Cov}(X_i,Y_j).&#10;\end{equation*}&#10;&#10;&#10;\end{document}"/>
  <p:tag name="IGUANATEXSIZE" val="22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698.9126"/>
  <p:tag name="LATEXADDIN" val="\documentclass{article}&#10;\usepackage{amsmath,amsfonts,amssymb,amsthm,epsfig,epstopdf,titling,url,array,color,soul,multicol}&#10;\pagestyle{empty}&#10;\begin{document}&#10;&#10;\boldmath&#10;\begin{equation*}&#10;Z=X+Y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.6644"/>
  <p:tag name="ORIGINALWIDTH" val="3736.783"/>
  <p:tag name="LATEXADDIN" val="\documentclass{article}&#10;\usepackage{amsmath,amsfonts,amssymb,amsthm,epsfig,epstopdf,titling,url,array,color,soul,multicol}&#10;\pagestyle{empty}&#10;\begin{document}&#10;&#10;\boldmath&#10;\begin{align}%\label{}&#10;\nonumber  \textbf{Var}(Z)&amp;=\textbf{Cov}(Z,Z)\\&#10; \nonumber &amp;=\textbf{Cov}(X+Y,X+Y)\\&#10;\nonumber  &amp;=\textbf{Cov}(X,X)+\textbf{Cov}(X,Y)+ \textbf{Cov}(Y,X)+\textbf{Cov}(Y,Y)\\&#10;\nonumber  &amp;=\textbf{Var}(X)+\textbf{Var}(Y)+2 \textbf{Cov}(X,Y).&#10;\end{align}&#10;&#10;&#10;\end{document}"/>
  <p:tag name="IGUANATEXSIZE" val="24"/>
  <p:tag name="IGUANATEXCURSOR" val="4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64.9419"/>
  <p:tag name="LATEXADDIN" val="\documentclass{article}&#10;\usepackage{amsmath,amsfonts,amssymb,amsthm,epsfig,epstopdf,titling,url,array,color,soul,multicol}&#10;\pagestyle{empty}&#10;\begin{document}&#10;&#10;\boldmath&#10;\begin{equation*}\color{blue}&#10;a,b \in \mathbb{R}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3523.06"/>
  <p:tag name="LATEXADDIN" val="\documentclass{article}&#10;\usepackage{amsmath,amsfonts,amssymb,amsthm,epsfig,epstopdf,titling,url,array,color,soul,multicol}&#10;\pagestyle{empty}&#10;\begin{document}&#10;&#10;\boldmath&#10;\begin{equation*}&#10;\textbf{Var}(aX+bY)=a^2\textbf{Var}(X)+b^2\textbf{Var}(Y)+2ab \textbf{Cov}(X,Y).&#10;\end{equation*}&#10;&#10;&#10;\end{document}"/>
  <p:tag name="IGUANATEXSIZE" val="24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3134.608"/>
  <p:tag name="LATEXADDIN" val="\documentclass{article}&#10;\usepackage{amsmath,amsfonts,amssymb,amsthm,epsfig,epstopdf,titling,url,array,color,soul,multicol}&#10;\pagestyle{empty}&#10;\begin{document}&#10;&#10;\boldmath&#10;\begin{equation*}&#10;\rho_{XY}=\rho(X,Y)=\frac{\textbf{Cov}(X,Y)}{\sqrt{\textbf{Var(X) Var(Y)}}}=\frac{\textbf{Cov}(X,Y)}{\sigma_X \sigma_Y}.&#10;\end{equation*}&#10;&#10;&#10;\end{document}"/>
  <p:tag name="IGUANATEXSIZE" val="24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40.607"/>
  <p:tag name="LATEXADDIN" val="\documentclass{article}&#10;\usepackage{amsmath,amsfonts,amssymb,amsthm,epsfig,epstopdf,titling,url,array,color,soul,multicol}&#10;\pagestyle{empty}&#10;\begin{document}&#10;&#10;\boldmath&#10;\begin{equation*}&#10;-1 \leq \rho(X,Y) \leq 1;&#10;\end{equation*}&#10;&#10;&#10;\end{document}"/>
  <p:tag name="IGUANATEXSIZE" val="22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69.179"/>
  <p:tag name="LATEXADDIN" val="\documentclass{article}&#10;\usepackage{amsmath,amsfonts,amssymb,amsthm,epsfig,epstopdf,titling,url,array,color,soul,multicol}&#10;\pagestyle{empty}&#10;\begin{document}&#10;&#10;\boldmath&#10;\begin{equation*}&#10;\rho(aX+b,cY+d)=\rho(X,Y) \textbf{ for } a,c&gt;0;&#10;\end{equation*}&#10;&#10;&#10;\end{document}"/>
  <p:tag name="IGUANATEXSIZE" val="22"/>
  <p:tag name="IGUANATEXCURSOR" val="2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2282.715"/>
  <p:tag name="LATEXADDIN" val="\documentclass{article}&#10;\usepackage{amsmath,amsfonts,amssymb,amsthm,epsfig,epstopdf,titling,url,array,color,soul,multicol}&#10;\pagestyle{empty}&#10;\begin{document}&#10;&#10;\boldmath&#10;\begin{align*}&#10;&amp; \rho(X,Y)=1 \ \ \  \textbf{ if } Y=aX+b \ \ a&gt;0 ;\\&#10;&amp; \rho(X,Y)=-1 \ \textbf{ if } Y=aX+b \ \ a&lt;0.&#10;\end{align*}&#10;&#10;&#10;\end{document}"/>
  <p:tag name="IGUANATEXSIZE" val="22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11.998"/>
  <p:tag name="LATEXADDIN" val="\documentclass{article}&#10;\usepackage{amsmath,amsfonts,amssymb,amsthm,epsfig,epstopdf,titling,url,array,color,soul,multicol}&#10;\pagestyle{empty}&#10;\begin{document}&#10;&#10;\boldmath&#10;\begin{equation*}&#10;F_{XY}(x,-\infty)=0,\hspace{20pt} \textbf{ for any } x.&#10;\end{equation*}&#10;&#10;&#10;\end{document}"/>
  <p:tag name="IGUANATEXSIZE" val="22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9.4075"/>
  <p:tag name="LATEXADDIN" val="\documentclass{article}&#10;\usepackage{amsmath,amsfonts,amssymb,amsthm,epsfig,epstopdf,titling,url,array,color,soul,multicol}&#10;\pagestyle{empty}&#10;\begin{document}&#10;&#10;\boldmath&#10;\begin{equation*}&#10;\rho(X,Y)=0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9.4075"/>
  <p:tag name="LATEXADDIN" val="\documentclass{article}&#10;\usepackage{amsmath,amsfonts,amssymb,amsthm,epsfig,epstopdf,titling,url,array,color,soul,multicol}&#10;\pagestyle{empty}&#10;\begin{document}&#10;&#10;\boldmath&#10;\begin{equation*}&#10;\rho(X,Y)&gt;0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9.4075"/>
  <p:tag name="LATEXADDIN" val="\documentclass{article}&#10;\usepackage{amsmath,amsfonts,amssymb,amsthm,epsfig,epstopdf,titling,url,array,color,soul,multicol}&#10;\pagestyle{empty}&#10;\begin{document}&#10;&#10;\boldmath&#10;\begin{equation*}&#10;\rho(X,Y)&lt;0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20.323"/>
  <p:tag name="LATEXADDIN" val="\documentclass{article}&#10;\usepackage{amsmath,amsfonts,amssymb,amsthm,epsfig,epstopdf,titling,url,array,color,soul,multicol}&#10;\pagestyle{empty}&#10;\begin{document}&#10;&#10;\boldmath&#10;\begin{equation*}&#10;F_{XY}(x,\infty)=P(X \leq x, Y &lt;\infty) = P(X\leq x) = F_X(x),&#10;\end{equation*}&#10;&#10;&#10;\end{document}"/>
  <p:tag name="IGUANATEXSIZE" val="22"/>
  <p:tag name="IGUANATEXCURSOR" val="2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549.6813"/>
  <p:tag name="LATEXADDIN" val="\documentclass{article}&#10;\usepackage{amsmath,amsfonts,amssymb,amsthm,epsfig,epstopdf,titling,url,array,color,soul,multicol}&#10;\pagestyle{empty}&#10;\begin{document}&#10;&#10;\boldmath&#10;\begin{equation*}&#10;aX+bY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97.1879"/>
  <p:tag name="LATEXADDIN" val="\documentclass{article}&#10;\usepackage{amsmath,amsfonts,amssymb,amsthm,epsfig,epstopdf,titling,url,array,color,soul,multicol}&#10;\pagestyle{empty}&#10;\begin{document}&#10;&#10;\boldmath&#10;\begin{equation*}&#10;a,b \in \mathbb{R}.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833.521"/>
  <p:tag name="LATEXADDIN" val="\documentclass{article}&#10;\usepackage{amsmath,amsfonts,amssymb,amsthm,epsfig,epstopdf,titling,url,array,color,soul,multicol}&#10;\pagestyle{empty}&#10;\begin{document}&#10;&#10;\boldmath&#10;\begin{equation*}\color{blue}&#10;b=0, \ a=1 \ \longrightarrow X:\textbf{Normal}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823.772"/>
  <p:tag name="LATEXADDIN" val="\documentclass{article}&#10;\usepackage{amsmath,amsfonts,amssymb,amsthm,epsfig,epstopdf,titling,url,array,color,soul,multicol}&#10;\pagestyle{empty}&#10;\begin{document}&#10;&#10;\boldmath&#10;\begin{equation*}\color{blue}&#10;a=0, \ b=1 \ \longrightarrow Y:\textbf{Normal}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63.63"/>
  <p:tag name="LATEXADDIN" val="\documentclass{article}&#10;\usepackage{amsmath,amsfonts,amssymb,amsthm,epsfig,epstopdf,titling,url,array,color,soul,multicol}&#10;\pagestyle{empty}&#10;\begin{document}&#10;&#10;\boldmath&#10;\begin{equation*}&#10;X \sim N(1,4), \ Y \sim N(0,1), \textbf{ and } \textbf{Cov}(X,Y) = 1.&#10;\end{equation*}&#10;&#10;&#10;\end{document}"/>
  <p:tag name="IGUANATEXSIZE" val="24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842.1447"/>
  <p:tag name="LATEXADDIN" val="\documentclass{article}&#10;\usepackage{amsmath,amsfonts,amssymb,amsthm,epsfig,epstopdf,titling,url,array,color,soul,multicol}&#10;\pagestyle{empty}&#10;\begin{document}&#10;&#10;\boldmath&#10;\begin{equation*}&#10;Z = 3X + 2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385.827"/>
  <p:tag name="LATEXADDIN" val="\documentclass{article}&#10;\usepackage{amsmath,amsfonts,amssymb,amsthm,epsfig,epstopdf,titling,url,array,color,soul,multicol}&#10;\pagestyle{empty}&#10;\begin{document}&#10;&#10;\boldmath&#10;\begin{equation*}&#10;F_{XY}(\infty,y)=P(X &lt; \infty, Y &lt;y) = P(Y\leq y) = F_Y(y),&#10;\end{equation*}&#10;&#10;&#10;\end{document}"/>
  <p:tag name="IGUANATEXSIZE" val="22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92.2385"/>
  <p:tag name="LATEXADDIN" val="\documentclass{article}&#10;\usepackage{amsmath,amsfonts,amssymb,amsthm,epsfig,epstopdf,titling,url,array,color,soul,multicol}&#10;\pagestyle{empty}&#10;\begin{document}&#10;&#10;\boldmath&#10;\begin{equation*}&#10;Z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24.6344"/>
  <p:tag name="LATEXADDIN" val="\documentclass{article}&#10;\usepackage{amsmath,amsfonts,amssymb,amsthm,epsfig,epstopdf,titling,url,array,color,soul,multicol}&#10;\pagestyle{empty}&#10;\begin{document}&#10;&#10;\boldmath&#10;\begin{equation*}&#10;\mu_X, \sigma^2_X, \mu_Y, \sigma^2_Y &#10;\end{equation*}&#10;&#10;&#10;\end{document}"/>
  <p:tag name="IGUANATEXSIZE" val="22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70.49118"/>
  <p:tag name="LATEXADDIN" val="\documentclass{article}&#10;\usepackage{amsmath,amsfonts,amssymb,amsthm,epsfig,epstopdf,titling,url,array,color,soul,multicol}&#10;\pagestyle{empty}&#10;\begin{document}&#10;&#10;\boldmath&#10;\begin{equation*}&#10;\rho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8.6577"/>
  <p:tag name="ORIGINALWIDTH" val="4362.955"/>
  <p:tag name="LATEXADDIN" val="\documentclass{article}&#10;\usepackage{amsmath,amsfonts,amssymb,amsthm,epsfig,epstopdf,titling,url,array,color,soul,multicol}&#10;\pagestyle{empty}&#10;\begin{document}&#10;&#10;\boldmath&#10;\begin{align*} \label{eq:bivariate-normal}&#10;  \nonumber &amp;f_{XY}(x,y)=\frac{1}{2 \pi \sigma_X \sigma_Y \sqrt{1-\rho^2}}  \cdot\\&#10;   &amp;\exp \left\{-\frac{1}{2 (1-\rho^2)}\bigg[\bigg(\frac{x-\mu_X}{\sigma_X}\bigg)^2&#10;   +\bigg(\frac{y-\mu_Y}{\sigma_Y}\bigg)^2-2\rho \frac{(x-\mu_X)(y-\mu_Y)}{\sigma_X \sigma_Y} \bigg] \right\}&#10;  \end{align*}&#10;&#10;&#10;\end{document}"/>
  <p:tag name="IGUANATEXSIZE" val="22"/>
  <p:tag name="IGUANATEXCURSOR" val="5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99.813"/>
  <p:tag name="LATEXADDIN" val="\documentclass{article}&#10;\usepackage{amsmath,amsfonts,amssymb,amsthm,epsfig,epstopdf,titling,url,array,color,soul,multicol}&#10;\pagestyle{empty}&#10;\begin{document}&#10;&#10;\boldmath&#10;\begin{equation*}&#10;\mu_X,\mu_Y \in \mathbb{R},\ \sigma_X,\sigma_Y&gt;0&#10;\end{equation*}&#10;&#10;&#10;\end{document}"/>
  <p:tag name="IGUANATEXSIZE" val="24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62.9172"/>
  <p:tag name="LATEXADDIN" val="\documentclass{article}&#10;\usepackage{amsmath,amsfonts,amssymb,amsthm,epsfig,epstopdf,titling,url,array,color,soul,multicol}&#10;\pagestyle{empty}&#10;\begin{document}&#10;&#10;\boldmath&#10;\begin{equation*}&#10;\rho \in (-1,1)&#10;\end{equation*}&#10;&#10;&#10;\end{document}"/>
  <p:tag name="IGUANATEXSIZE" val="24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,amsfonts,amssymb,amsthm,epsfig,epstopdf,titling,url,array,color,soul,multicol}&#10;\pagestyle{empty}&#10;\begin{document}&#10;&#10;\boldmath&#10;\begin{equation*}&#10;\rho = 0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43.4571"/>
  <p:tag name="LATEXADDIN" val="\documentclass{article}&#10;\usepackage{amsmath,amsfonts,amssymb,amsthm,epsfig,epstopdf,titling,url,array,color,soul,multicol}&#10;\pagestyle{empty}&#10;\begin{document}&#10;&#10;\boldmath&#10;\begin{equation*}&#10;X \&amp; Y&#10;\end{equation*}&#10;&#10;&#10;\end{document}"/>
  <p:tag name="IGUANATEXSIZE" val="23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25.609"/>
  <p:tag name="LATEXADDIN" val="\documentclass{article}&#10;\usepackage{amsmath,amsfonts,amssymb,amsthm,epsfig,epstopdf,titling,url,array,color,soul,multicol}&#10;\pagestyle{empty}&#10;\begin{document}&#10;&#10;\boldmath&#10;\begin{equation*}&#10;0 \leq F_{XY}(x,y) \leq 1&#10;\end{equation*}&#10;&#10;&#10;\end{document}"/>
  <p:tag name="IGUANATEXSIZE" val="22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6.6404"/>
  <p:tag name="ORIGINALWIDTH" val="3959.505"/>
  <p:tag name="LATEXADDIN" val="\documentclass{article}&#10;\usepackage{amsmath,amsfonts,amssymb,amsthm,epsfig,epstopdf,titling,url,array,color,soul,multicol}&#10;\pagestyle{empty}&#10;\begin{document}&#10;&#10;\boldmath&#10;\begin{align*} \label{eq:bivariate-normal}&#10;  \nonumber  f_{XY}(x,y)&amp; =c \cdot \exp \left\{-\frac{1}{2} \bigg(\frac{x-\mu_X}{\sigma_X}\bigg)^2&#10;   -\frac{1}{2}\bigg(\frac{y-\mu_Y}{\sigma_Y}\bigg)^2 \right\} \\&#10;&amp; = c' \ \underbrace{\exp \left\{-\frac{1}{2} \bigg(\frac{x-\mu_X}{\sigma_X}\bigg)^2 \right\}} . \ d \ \underbrace{\exp \left\{-\frac{1}{2} \bigg(\frac{y-\mu_Y}{\sigma_Y}\bigg)^2 \right\}}&#10;  \end{align*}&#10;&#10;&#10;\end{document}"/>
  <p:tag name="IGUANATEXSIZE" val="22"/>
  <p:tag name="IGUANATEXCURSOR" val="4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40.307"/>
  <p:tag name="LATEXADDIN" val="\documentclass{article}&#10;\usepackage{amsmath,amsfonts,amssymb,amsthm,epsfig,epstopdf,titling,url,array,color,soul,multicol}&#10;\pagestyle{empty}&#10;\begin{document}&#10;&#10;\boldmath&#10;\begin{equation*}&#10;f_{XY}(x,y) = f_X(x) f_Y(y).&#10;\end{equation*}&#10;&#10;&#10;\end{document}"/>
  <p:tag name="IGUANATEXSIZE" val="24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0.4274"/>
  <p:tag name="LATEXADDIN" val="\documentclass{article}&#10;\usepackage{amsmath,amsfonts,amssymb,amsthm,epsfig,epstopdf,titling,url,array,color,soul,multicol}&#10;\pagestyle{empty}&#10;\begin{document}&#10;&#10;\boldmath&#10;\begin{equation*}&#10;Y|X=x.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249.344"/>
  <p:tag name="LATEXADDIN" val="\documentclass{article}&#10;\usepackage{amsmath,amsfonts,amssymb,amsthm,epsfig,epstopdf,titling,url,array,color,soul,multicol}&#10;\pagestyle{empty}&#10;\begin{document}&#10;&#10;\boldmath&#10;\begin{equation*}&#10;\textbf{First: } \begin{cases}&#10;X=1 \ \ \ &amp; H \\&#10;X=0 \ \ \ &amp; T&#10;\end{cases}&#10;\end{equation*}&#10;&#10;&#10;\end{document}"/>
  <p:tag name="IGUANATEXSIZE" val="22"/>
  <p:tag name="IGUANATEXCURSOR" val="2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924.6344"/>
  <p:tag name="LATEXADDIN" val="\documentclass{article}&#10;\usepackage{amsmath,amsfonts,amssymb,amsthm,epsfig,epstopdf,titling,url,array,color,soul,multicol}&#10;\pagestyle{empty}&#10;\begin{document}&#10;&#10;\boldmath&#10;\begin{equation*}&#10;\mu_X, \sigma^2_X, \mu_Y, \sigma^2_Y &#10;\end{equation*}&#10;&#10;&#10;\end{document}"/>
  <p:tag name="IGUANATEXSIZE" val="22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70.49118"/>
  <p:tag name="LATEXADDIN" val="\documentclass{article}&#10;\usepackage{amsmath,amsfonts,amssymb,amsthm,epsfig,epstopdf,titling,url,array,color,soul,multicol}&#10;\pagestyle{empty}&#10;\begin{document}&#10;&#10;\boldmath&#10;\begin{equation*}&#10;\rho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569.1788"/>
  <p:tag name="LATEXADDIN" val="\documentclass{article}&#10;\usepackage{amsmath,amsfonts,amssymb,amsthm,epsfig,epstopdf,titling,url,array,color,soul,multicol}&#10;\pagestyle{empty}&#10;\begin{document}&#10;&#10;\boldmath&#10;\begin{equation*}&#10;X=x, Y&#10;\end{equation*}&#10;&#10;&#10;\end{document}"/>
  <p:tag name="IGUANATEXSIZE" val="23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7.4428"/>
  <p:tag name="ORIGINALWIDTH" val="2060.742"/>
  <p:tag name="LATEXADDIN" val="\documentclass{article}&#10;\usepackage{amsmath,amsfonts,amssymb,amsthm,epsfig,epstopdf,titling,url,array,color,soul,multicol}&#10;\pagestyle{empty}&#10;\begin{document}&#10;&#10;\boldmath&#10;\begin{align}%\label{}&#10;\nonumber  &amp;E[Y|X=x]=\mu_Y+ \rho \sigma_Y \frac{x-\mu_X}{\sigma_X},\\&#10;\nonumber  &amp;\textbf{Var}(Y|X=x)=(1-\rho^2)\sigma^2_Y.&#10;\end{align}&#10;&#10;&#10;\end{document}"/>
  <p:tag name="IGUANATEXSIZE" val="24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56.543"/>
  <p:tag name="LATEXADDIN" val="\documentclass{article}&#10;\usepackage{amsmath,amsfonts,amssymb,amsthm,epsfig,epstopdf,titling,url,array,color,soul,multicol}&#10;\pagestyle{empty}&#10;\begin{document}&#10;&#10;\boldmath&#10;\begin{equation*}&#10;X \sim N(0,1), \ Y \sim N(1,4).&#10;\end{equation*}&#10;&#10;&#10;\end{document}"/>
  <p:tag name="IGUANATEXSIZE" val="23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775.028"/>
  <p:tag name="LATEXADDIN" val="\documentclass{article}&#10;\usepackage{amsmath,amsfonts,amssymb,amsthm,epsfig,epstopdf,titling,url,array,color,soul,multicol}&#10;\pagestyle{empty}&#10;\begin{document}&#10;&#10;\boldmath&#10;\begin{equation*}&#10;Z = X-2Y, \ W = 3X+4Y,&#10;\end{equation*}&#10;&#10;&#10;\end{document}"/>
  <p:tag name="IGUANATEXSIZE" val="23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94.3757"/>
  <p:tag name="LATEXADDIN" val="\documentclass{article}&#10;\usepackage{amsmath,amsfonts,amssymb,amsthm,epsfig,epstopdf,titling,url,array,color,soul,multicol}&#10;\pagestyle{empty}&#10;\begin{document}&#10;&#10;\boldmath&#10;\begin{equation*}&#10;EZ, EW, \textbf{Var}(Z) &#10;\end{equation*}&#10;&#10;&#10;\end{document}"/>
  <p:tag name="IGUANATEXSIZE" val="23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42.4447"/>
  <p:tag name="LATEXADDIN" val="\documentclass{article}&#10;\usepackage{amsmath,amsfonts,amssymb,amsthm,epsfig,epstopdf,titling,url,array,color,soul,multicol}&#10;\pagestyle{empty}&#10;\begin{document}&#10;&#10;\boldmath&#10;\begin{equation*}&#10;R_{XY}=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373.828"/>
  <p:tag name="LATEXADDIN" val="\documentclass{article}&#10;\usepackage{amsmath,amsfonts,amssymb,amsthm,epsfig,epstopdf,titling,url,array,color,soul,multicol}&#10;\pagestyle{empty}&#10;\begin{document}&#10;&#10;\boldmath&#10;\begin{equation*}&#10;\textbf{Second: } \begin{cases}&#10;Y=1 \ \ \ &amp; H \\&#10;Y=0 \ \ \ &amp; T&#10;\end{cases}&#10;\end{equation*}&#10;&#10;&#10;\end{document}"/>
  <p:tag name="IGUANATEXSIZE" val="22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18.9351"/>
  <p:tag name="LATEXADDIN" val="\documentclass{article}&#10;\usepackage{amsmath,amsfonts,amssymb,amsthm,epsfig,epstopdf,titling,url,array,color,soul,multicol}&#10;\pagestyle{empty}&#10;\begin{document}&#10;&#10;\boldmath&#10;\begin{equation*}&#10;\textbf{Var}(W).&#10;\end{equation*}&#10;&#10;&#10;\end{document}"/>
  <p:tag name="IGUANATEXSIZE" val="23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96.6629"/>
  <p:tag name="LATEXADDIN" val="\documentclass{article}&#10;\usepackage{amsmath,amsfonts,amssymb,amsthm,epsfig,epstopdf,titling,url,array,color,soul,multicol}&#10;\pagestyle{empty}&#10;\begin{document}&#10;&#10;\boldmath&#10;\begin{equation*}&#10;\textbf{Cov}(Z,W).&#10;\end{equation*}&#10;&#10;&#10;\end{document}"/>
  <p:tag name="IGUANATEXSIZE" val="23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58.4177"/>
  <p:tag name="LATEXADDIN" val="\documentclass{article}&#10;\usepackage{amsmath,amsfonts,amssymb,amsthm,epsfig,epstopdf,titling,url,array,color,soul,multicol}&#10;\pagestyle{empty}&#10;\begin{document}&#10;&#10;\boldmath&#10;\begin{equation*}&#10;f_{ZW}(z,w).&#10;\end{equation*}&#10;&#10;&#10;\end{document}"/>
  <p:tag name="IGUANATEXSIZE" val="23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667.4166"/>
  <p:tag name="LATEXADDIN" val="\documentclass{article}&#10;\usepackage{amsmath,amsfonts,amssymb,amsthm,epsfig,epstopdf,titling,url,array,color,soul,multicol}&#10;\pagestyle{empty}&#10;\begin{document}&#10;&#10;\boldmath&#10;\begin{equation*}&#10;f_{Z|W}(z|w).&#10;\end{equation*}&#10;&#10;&#10;\end{document}"/>
  <p:tag name="IGUANATEXSIZE" val="23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1.1773"/>
  <p:tag name="LATEXADDIN" val="\documentclass{article}&#10;\usepackage{amsmath,amsfonts,amssymb,amsthm,epsfig,epstopdf,titling,url,array,color,soul,multicol}&#10;\pagestyle{empty}&#10;\begin{document}&#10;&#10;\boldmath&#10;\begin{equation*}&#10;F_{XY}(3,1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79.19"/>
  <p:tag name="LATEXADDIN" val="\documentclass{article}&#10;\usepackage{amsmath,amsfonts,amssymb,amsthm,epsfig,epstopdf,titling,url,array,color,soul,multicol}&#10;\pagestyle{empty}&#10;\begin{document}&#10;&#10;\boldmath&#10;\begin{equation*}&#10;P_{XY}(x,y)=P_X(x) P_Y(y), \hspace{10pt} \textbf{ for all }x,y.&#10;\end{equation*}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6.442"/>
  <p:tag name="LATEXADDIN" val="\documentclass{article}&#10;\usepackage{amsmath,amsfonts,amssymb,amsthm,epsfig,epstopdf,titling,url,array,color,soul,multicol}&#10;\pagestyle{empty}&#10;\begin{document}&#10;&#10;\boldmath&#10;\begin{equation*}&#10;F_{XY}(x,y)=F_X(x) F_Y(y), \hspace{10pt}  \textbf{ for all }x,y.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7.4465"/>
  <p:tag name="LATEXADDIN" val="\documentclass{article}&#10;\usepackage{amsmath,amsfonts,amssymb,amsthm,epsfig,epstopdf,titling,url,array,color,soul,multicol}&#10;\pagestyle{empty}&#10;\begin{document}&#10;&#10;\boldmath&#10;\begin{equation*}&#10;(X,Y).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442.4447"/>
  <p:tag name="LATEXADDIN" val="\documentclass{article}&#10;\usepackage{amsmath,amsfonts,amssymb,amsthm,epsfig,epstopdf,titling,url,array,color,soul,multicol}&#10;\pagestyle{empty}&#10;\begin{document}&#10;&#10;\boldmath&#10;\begin{equation*}&#10;R_{XY}=&#10;\end{equation*}&#10;&#10;&#10;\end{document}"/>
  <p:tag name="IGUANATEXSIZE" val="22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7.4465"/>
  <p:tag name="LATEXADDIN" val="\documentclass{article}&#10;\usepackage{amsmath,amsfonts,amssymb,amsthm,epsfig,epstopdf,titling,url,array,color,soul,multicol}&#10;\pagestyle{empty}&#10;\begin{document}&#10;&#10;\boldmath&#10;\begin{equation*}&#10;(X,Y).&#10;\end{equation*}&#10;&#10;&#10;\end{document}"/>
  <p:tag name="IGUANATEXSIZE" val="22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104.987"/>
  <p:tag name="LATEXADDIN" val="\documentclass{article}&#10;\usepackage{amsmath,amsfonts,amssymb,amsthm,epsfig,epstopdf,titling,url,array,color,soul,multicol}&#10;\pagestyle{empty}&#10;\begin{document}&#10;&#10;\boldmath&#10;\begin{equation*}&#10;P_{XY}(x_i,y_j) = P(X=x_i,Y=y_j).&#10;\end{equation*}&#10;&#10;&#10;\end{document}"/>
  <p:tag name="IGUANATEXSIZE" val="22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1691"/>
  <p:tag name="ORIGINALWIDTH" val="2363.705"/>
  <p:tag name="LATEXADDIN" val="\documentclass{article}&#10;\usepackage{amsmath,amsfonts,amssymb,amsthm,epsfig,epstopdf,titling,url,array,color,soul,multicol}&#10;\pagestyle{empty}&#10;\begin{document}&#10;&#10;\boldmath&#10;\begin{align*}&#10;P_X(x)&amp;=\sum_{y_j \in R_Y} P_{XY}(x,y_j), \hspace{20pt} \textbf{ LOTP } \\  &#10; P_Y(y)&amp;=\sum_{x_i \in R_X} P_{XY}(x_i,y), \hspace{20pt} \textbf{ LOTP  }&#10;\end{align*}&#10;&#10;&#10;\end{document}"/>
  <p:tag name="IGUANATEXSIZE" val="22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02.512"/>
  <p:tag name="LATEXADDIN" val="\documentclass{article}&#10;\usepackage{amsmath,amsfonts,amssymb,amsthm,epsfig,epstopdf,titling,url,array,color,soul,multicol}&#10;\pagestyle{empty}&#10;\begin{document}&#10;&#10;\boldmath&#10;\begin{equation*}&#10;F_{XY}(x,y)=P(X \leq x, Y \leq y).&#10;\end{equation*}&#10;&#10;&#10;\end{document}"/>
  <p:tag name="IGUANATEXSIZE" val="22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68.016"/>
  <p:tag name="LATEXADDIN" val="\documentclass{article}&#10;\usepackage{amsmath,amsfonts,amssymb,amsthm,epsfig,epstopdf,titling,url,array,color,soul,multicol}&#10;\pagestyle{empty}&#10;\begin{document}&#10;&#10;\boldmath&#10;\begin{equation*}&#10;F_{XY}(3,2)=P(X \leq 3, Y \leq 2).&#10;\end{equation*}&#10;&#10;&#10;\end{document}"/>
  <p:tag name="IGUANATEXSIZE" val="22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13.498"/>
  <p:tag name="LATEXADDIN" val="\documentclass{article}&#10;\usepackage{amsmath,amsfonts,amssymb,amsthm,epsfig,epstopdf,titling,url,array,color,soul,multicol}&#10;\pagestyle{empty}&#10;\begin{document}&#10;&#10;\boldmath&#10;\begin{equation*}&#10;P(a&lt;X\leq b) = F_X(b) - F_X(a),&#10;\end{equation*}&#10;&#10;&#10;\end{document}"/>
  <p:tag name="IGUANATEXSIZE" val="22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31.871"/>
  <p:tag name="LATEXADDIN" val="\documentclass{article}&#10;\usepackage{amsmath,amsfonts,amssymb,amsthm,epsfig,epstopdf,titling,url,array,color,soul,multicol}&#10;\pagestyle{empty}&#10;\begin{document}&#10;&#10;\boldmath&#10;\begin{equation*}&#10;x_1 \leq x_2, \ y_1 \leq y_2&#10;\end{equation*}&#10;&#10;&#10;\end{document}"/>
  <p:tag name="IGUANATEXSIZE" val="22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882.265"/>
  <p:tag name="LATEXADDIN" val="\documentclass{article}&#10;\usepackage{amsmath,amsfonts,amssymb,amsthm,epsfig,epstopdf,titling,url,array,color,soul,multicol}&#10;\pagestyle{empty}&#10;\begin{document}&#10;&#10;\boldmath&#10;\begin{equation*}&#10;= \{(x_i,y_j) | x_i \in R_X, y_j \in R_Y \}.&#10;\end{equation*}&#10;&#10;&#10;\end{document}"/>
  <p:tag name="IGUANATEXSIZE" val="24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4126.734"/>
  <p:tag name="LATEXADDIN" val="\documentclass{article}&#10;\usepackage{amsmath,amsfonts,amssymb,amsthm,epsfig,epstopdf,titling,url,array,color,soul,multicol}&#10;\pagestyle{empty}&#10;\begin{document}&#10;&#10;\boldmath&#10;\begin{align*}&#10;P(x_1&lt;X &amp;\leq x_2, \hspace{5pt} y_1&lt;Y \leq y_2)= \\&#10;\nonumber  &amp;F_{XY}(x_2,y_2)-F_{XY}(x_1,y_2)-F_{XY}(x_2,y_1)+F_{XY}(x_1,y_1).&#10;\end{align*}&#10;&#10;&#10;\end{document}"/>
  <p:tag name="IGUANATEXSIZE" val="22"/>
  <p:tag name="IGUANATEXCURSOR" val="3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25.9843"/>
  <p:tag name="LATEXADDIN" val="\documentclass{article}&#10;\usepackage{amsmath,amsfonts,amssymb,amsthm,epsfig,epstopdf,titling,url,array,color,soul,multicol}&#10;\pagestyle{empty}&#10;\begin{document}&#10;&#10;\boldmath&#10;\begin{equation*}&#10;x_1&#10;\end{equation*}&#10;&#10;&#10;\end{document}"/>
  <p:tag name="IGUANATEXSIZE" val="18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28.2339"/>
  <p:tag name="LATEXADDIN" val="\documentclass{article}&#10;\usepackage{amsmath,amsfonts,amssymb,amsthm,epsfig,epstopdf,titling,url,array,color,soul,multicol}&#10;\pagestyle{empty}&#10;\begin{document}&#10;&#10;\boldmath&#10;\begin{equation*}&#10;x_2&#10;\end{equation*}&#10;&#10;&#10;\end{document}"/>
  <p:tag name="IGUANATEXSIZE" val="18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118.4852"/>
  <p:tag name="LATEXADDIN" val="\documentclass{article}&#10;\usepackage{amsmath,amsfonts,amssymb,amsthm,epsfig,epstopdf,titling,url,array,color,soul,multicol}&#10;\pagestyle{empty}&#10;\begin{document}&#10;&#10;\boldmath&#10;\begin{equation*}&#10;y_1&#10;\end{equation*}&#10;&#10;&#10;\end{document}"/>
  <p:tag name="IGUANATEXSIZE" val="18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120.7349"/>
  <p:tag name="LATEXADDIN" val="\documentclass{article}&#10;\usepackage{amsmath,amsfonts,amssymb,amsthm,epsfig,epstopdf,titling,url,array,color,soul,multicol}&#10;\pagestyle{empty}&#10;\begin{document}&#10;&#10;\boldmath&#10;\begin{equation*}&#10;y_2&#10;\end{equation*}&#10;&#10;&#10;\end{document}"/>
  <p:tag name="IGUANATEXSIZE" val="18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1,y_1)&#10;\end{equation*}&#10;&#10;&#10;\end{document}"/>
  <p:tag name="IGUANATEXSIZE" val="12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2,y_1)&#10;\end{equation*}&#10;&#10;&#10;\end{document}"/>
  <p:tag name="IGUANATEXSIZE" val="1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1,y_2)&#10;\end{equation*}&#10;&#10;&#10;\end{document}"/>
  <p:tag name="IGUANATEXSIZE" val="12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9.6963"/>
  <p:tag name="LATEXADDIN" val="\documentclass{article}&#10;\usepackage{amsmath,amsfonts,amssymb,amsthm,epsfig,epstopdf,titling,url,array,color,soul,multicol}&#10;\pagestyle{empty}&#10;\begin{document}&#10;&#10;\boldmath&#10;\begin{equation*}&#10;(x_2,y_2)&#10;\end{equation*}&#10;&#10;&#10;\end{document}"/>
  <p:tag name="IGUANATEXSIZE" val="12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2415.448"/>
  <p:tag name="LATEXADDIN" val="\documentclass{article}&#10;\usepackage{amsmath,amsfonts,amssymb,amsthm,epsfig,epstopdf,titling,url,array,color,soul,multicol}&#10;\pagestyle{empty}&#10;\begin{document}&#10;&#10;\boldmath&#10;\begin{equation*}&#10;P(A|B)=\frac{P(A \cap B)}{P(B)}, \textbf{ when } P(B)&gt;0.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1643.794"/>
  <p:tag name="LATEXADDIN" val="\documentclass{article}&#10;\usepackage{amsmath,amsfonts,amssymb,amsthm,epsfig,epstopdf,titling,url,array,color,soul,multicol}&#10;\pagestyle{empty}&#10;\begin{document}&#10;&#10;\boldmath&#10;\begin{equation*}&#10;\sum_{(x_i,y_j) \in R_{XY}} P_{XY}(x_i,y_j)=1&#10;\end{equation*}&#10;&#10;&#10;\end{document}"/>
  <p:tag name="IGUANATEXSIZE" val="24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111"/>
  <p:tag name="ORIGINALWIDTH" val="2164.979"/>
  <p:tag name="LATEXADDIN" val="\documentclass{article}&#10;\usepackage{amsmath,amsfonts,amssymb,amsthm,epsfig,epstopdf,titling,url,array,color,soul,multicol}&#10;\pagestyle{empty}&#10;\begin{document}&#10;&#10;\boldmath&#10;\begin{equation*}&#10;P(X=x_i|A)=\frac{P(X=x_i \textbf{ and } A)}{P(A)},&#10;\end{equation*}&#10;&#10;&#10;\end{document}"/>
  <p:tag name="IGUANATEXSIZE" val="22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,amsfonts,amssymb,amsthm,epsfig,epstopdf,titling,url,array,color,soul,multicol}&#10;\pagestyle{empty}&#10;\begin{document}&#10;&#10;\boldmath&#10;\begin{equation*}&#10;A: \ \ Y= y_j.&#10;\end{equation*}&#10;&#10;&#10;\end{document}"/>
  <p:tag name="IGUANATEXSIZE" val="24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77.09"/>
  <p:tag name="LATEXADDIN" val="\documentclass{article}&#10;\usepackage{amsmath,amsfonts,amssymb,amsthm,epsfig,epstopdf,titling,url,array,color,soul,multicol}&#10;\pagestyle{empty}&#10;\begin{document}&#10;&#10;\boldmath&#10;\begin{equation*}&#10;P_X(x_i) = P(X\leq x_i)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586.052"/>
  <p:tag name="LATEXADDIN" val="\documentclass{article}&#10;\usepackage{amsmath,amsfonts,amssymb,amsthm,epsfig,epstopdf,titling,url,array,color,soul,multicol}&#10;\pagestyle{empty}&#10;\begin{document}&#10;&#10;\boldmath&#10;\begin{equation*}&#10;P_{X|A}(x_i)=P(X=x_i|A),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87.064"/>
  <p:tag name="LATEXADDIN" val="\documentclass{article}&#10;\usepackage{amsmath,amsfonts,amssymb,amsthm,epsfig,epstopdf,titling,url,array,color,soul,multicol}&#10;\pagestyle{empty}&#10;\begin{document}&#10;&#10;\boldmath&#10;\begin{equation*}&#10;F_{X|A}(x)=P(X\leq x|A),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9.4376"/>
  <p:tag name="ORIGINALWIDTH" val="3094.863"/>
  <p:tag name="LATEXADDIN" val="\documentclass{article}&#10;\usepackage{amsmath,amsfonts,amssymb,amsthm,epsfig,epstopdf,titling,url,array,color,soul,multicol}&#10;\pagestyle{empty}&#10;\begin{document}&#10;&#10;\boldmath&#10;\begin{align}%\label{}&#10;\nonumber  P_{X|A}(x_i)&amp;=P(X=x_i|A) \\&#10;\nonumber  &amp;=\frac{P(X=x_i \textbf{ and } A)}{P(A)},  \hspace{10pt} \textbf{for any $x_i \in R_X$}.&#10;\end{align}&#10;&#10;&#10;\end{document}"/>
  <p:tag name="IGUANATEXSIZE" val="22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68.99134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485.564"/>
  <p:tag name="LATEXADDIN" val="\documentclass{article}&#10;\usepackage{amsmath,amsfonts,amssymb,amsthm,epsfig,epstopdf,titling,url,array,color,soul,multicol}&#10;\pagestyle{empty}&#10;\begin{document}&#10;&#10;\boldmath&#10;\begin{equation*}&#10;F_{X|A}(x)=P(X \leq x|A).&#10;\end{equation*}&#10;&#10;&#10;\end{document}"/>
  <p:tag name="IGUANATEXSIZE" val="22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,amsfonts,amssymb,amsthm,epsfig,epstopdf,titling,url,array,color,soul,multicol}&#10;\pagestyle{empty}&#10;\begin{document}&#10;&#10;\boldmath&#10;\begin{equation*}\color{blue}&#10;A: \ \ Y= y_j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17.6978"/>
  <p:tag name="LATEXADDIN" val="\documentclass{article}&#10;\usepackage{amsmath,amsfonts,amssymb,amsthm,epsfig,epstopdf,titling,url,array,color,soul,multicol}&#10;\pagestyle{empty}&#10;\begin{document}&#10;&#10;\boldmath&#10;\begin{equation*}&#10;Y= y_j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.3911"/>
  <p:tag name="ORIGINALWIDTH" val="2098.988"/>
  <p:tag name="LATEXADDIN" val="\documentclass{article}&#10;\usepackage{amsmath,amsfonts,amssymb,amsthm,epsfig,epstopdf,titling,url,array,color,soul,multicol}&#10;\pagestyle{empty}&#10;\begin{document}&#10;&#10;\boldmath&#10;\begin{align*}&#10; P_{X|Y}(x_i|y_j)&amp;=P(X=x_i|Y=y_j) \\&#10; &amp;=\frac{P(X=x_i,Y=y_j)}{P(Y=y_j)}\\&#10; &amp;=\frac{P_{XY}(x_i,y_j)}{P_Y(y_j)}.&#10;\end{align*}&#10;&#10;&#10;\end{document}"/>
  <p:tag name="IGUANATEXSIZE" val="24"/>
  <p:tag name="IGUANATEXCURSOR" val="3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14.7357"/>
  <p:tag name="LATEXADDIN" val="\documentclass{article}&#10;\usepackage{amsmath,amsfonts,amssymb,amsthm,epsfig,epstopdf,titling,url,array,color,soul,multicol}&#10;\pagestyle{empty}&#10;\begin{document}&#10;&#10;\boldmath&#10;\begin{equation*}&#10;X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9.4376"/>
  <p:tag name="ORIGINALWIDTH" val="2046.494"/>
  <p:tag name="LATEXADDIN" val="\documentclass{article}&#10;\usepackage{amsmath,amsfonts,amssymb,amsthm,epsfig,epstopdf,titling,url,array,color,soul,multicol}&#10;\pagestyle{empty}&#10;\begin{document}&#10;&#10;\boldmath&#10;\begin{align*}&#10;P_{Y|X}(y_j|x_i)&amp;=P(Y=y_j|X=x_i) \\&#10;\nonumber  &amp;=\frac{P_{XY}(x_i,y_j)}{P_X(x_i)}.&#10;\end{align*}&#10;&#10;&#10;\end{document}"/>
  <p:tag name="IGUANATEXSIZE" val="24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horelight_First_M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nion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relight_First_MW" id="{9EE3B217-3E0E-4669-B32E-CD89D8110D9C}" vid="{520CEAE8-E141-494F-B056-50C0B8AE72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Shorelight_First_MW</Template>
  <TotalTime>19695</TotalTime>
  <Words>4408</Words>
  <Application>Microsoft Office PowerPoint</Application>
  <PresentationFormat>Widescreen</PresentationFormat>
  <Paragraphs>1102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Minion Pro</vt:lpstr>
      <vt:lpstr>Shorelight_First_MW</vt:lpstr>
      <vt:lpstr>ECE 603 Probability and Random Processes</vt:lpstr>
      <vt:lpstr>Objectives</vt:lpstr>
      <vt:lpstr>Rationale</vt:lpstr>
      <vt:lpstr>Prior Learning</vt:lpstr>
      <vt:lpstr>Joint Probability Mass Function (PMF)</vt:lpstr>
      <vt:lpstr>Joint Probability Mass Function (PMF)</vt:lpstr>
      <vt:lpstr>Joint Probability Mass Function (PMF)</vt:lpstr>
      <vt:lpstr>Joint Probability Mass Function (PMF)</vt:lpstr>
      <vt:lpstr>Joint Probability Mass Function (PMF)</vt:lpstr>
      <vt:lpstr>Joint Probability Mass Function (PMF)</vt:lpstr>
      <vt:lpstr>Joint Cumulative Distributive Function (CDF)</vt:lpstr>
      <vt:lpstr>Joint Cumulative Distributive Function (CDF)</vt:lpstr>
      <vt:lpstr>Joint Cumulative Distributive Function (CDF)</vt:lpstr>
      <vt:lpstr>Joint Cumulative Distributive Function (CDF)</vt:lpstr>
      <vt:lpstr>Joint Cumulative Distributive Function (CDF)</vt:lpstr>
      <vt:lpstr>Joint Cumulative Distributive Function (CDF)</vt:lpstr>
      <vt:lpstr>Joint Cumulative Distributive Function (CDF)</vt:lpstr>
      <vt:lpstr>Joint Cumulative Distributive Function (CDF)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Orchestrated Conversation: Conditioning and Independence</vt:lpstr>
      <vt:lpstr>Functions of Two Random Variables</vt:lpstr>
      <vt:lpstr>Functions of Two Random Variables</vt:lpstr>
      <vt:lpstr>Functions of Two Random Variables</vt:lpstr>
      <vt:lpstr>Functions of Two Random Variables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Conditioning and Independence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Conditional Expectation and Variance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Two Continuous Random Variables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Conditioning and Independence</vt:lpstr>
      <vt:lpstr>Summary of Conditioning</vt:lpstr>
      <vt:lpstr>Summary of Conditioning</vt:lpstr>
      <vt:lpstr>Summary of Conditioning</vt:lpstr>
      <vt:lpstr>Summary of Conditioning</vt:lpstr>
      <vt:lpstr>Summary of Conditioning</vt:lpstr>
      <vt:lpstr>Conditioning and Independence</vt:lpstr>
      <vt:lpstr>Conditioning and Independence</vt:lpstr>
      <vt:lpstr>Conditioning and Independence</vt:lpstr>
      <vt:lpstr>Conditioning and Independence</vt:lpstr>
      <vt:lpstr>Functions of Two Continuous Random Variables</vt:lpstr>
      <vt:lpstr>Functions of Two Continuous Random Variables</vt:lpstr>
      <vt:lpstr>Functions of Two Continuous Random Variables</vt:lpstr>
      <vt:lpstr>Functions of Two Continuous Random Variables</vt:lpstr>
      <vt:lpstr>Functions of Two Continuous Random Variables</vt:lpstr>
      <vt:lpstr>Functions of Two Continuous Random Variables</vt:lpstr>
      <vt:lpstr>Summary of Independence</vt:lpstr>
      <vt:lpstr>Conditioning and Independence</vt:lpstr>
      <vt:lpstr>Conditioning and Independence</vt:lpstr>
      <vt:lpstr>Conditioning and Independence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Covariance and Correlation</vt:lpstr>
      <vt:lpstr>Bivariate Normal Distribution</vt:lpstr>
      <vt:lpstr>Bivariate Normal Distribution</vt:lpstr>
      <vt:lpstr>Bivariate Normal Distribution</vt:lpstr>
      <vt:lpstr>Bivariate Normal Distribution</vt:lpstr>
      <vt:lpstr>Bivariate Normal Distribution</vt:lpstr>
      <vt:lpstr>Bivariate Normal Distribution</vt:lpstr>
      <vt:lpstr>Bivariate Normal Distribution</vt:lpstr>
      <vt:lpstr>Bivariate Normal Distribution</vt:lpstr>
      <vt:lpstr>Post-work for Lesson</vt:lpstr>
      <vt:lpstr>To Prepare for the Next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</dc:title>
  <dc:creator>Mani Krishna</dc:creator>
  <cp:lastModifiedBy>Hossein</cp:lastModifiedBy>
  <cp:revision>889</cp:revision>
  <dcterms:created xsi:type="dcterms:W3CDTF">2016-08-14T23:39:53Z</dcterms:created>
  <dcterms:modified xsi:type="dcterms:W3CDTF">2020-06-21T21:09:06Z</dcterms:modified>
</cp:coreProperties>
</file>